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87" r:id="rId4"/>
    <p:sldId id="277" r:id="rId5"/>
    <p:sldId id="274" r:id="rId6"/>
    <p:sldId id="278" r:id="rId7"/>
    <p:sldId id="281" r:id="rId8"/>
    <p:sldId id="280" r:id="rId9"/>
    <p:sldId id="300" r:id="rId10"/>
    <p:sldId id="285" r:id="rId11"/>
    <p:sldId id="302" r:id="rId12"/>
    <p:sldId id="295" r:id="rId13"/>
    <p:sldId id="296" r:id="rId14"/>
    <p:sldId id="297" r:id="rId15"/>
    <p:sldId id="298" r:id="rId16"/>
    <p:sldId id="299" r:id="rId17"/>
    <p:sldId id="301" r:id="rId18"/>
    <p:sldId id="272" r:id="rId19"/>
    <p:sldId id="273" r:id="rId20"/>
    <p:sldId id="290" r:id="rId21"/>
    <p:sldId id="293" r:id="rId22"/>
    <p:sldId id="305" r:id="rId23"/>
    <p:sldId id="294" r:id="rId24"/>
    <p:sldId id="291" r:id="rId25"/>
    <p:sldId id="266" r:id="rId26"/>
    <p:sldId id="306" r:id="rId27"/>
    <p:sldId id="307" r:id="rId28"/>
    <p:sldId id="303" r:id="rId29"/>
    <p:sldId id="276" r:id="rId30"/>
    <p:sldId id="288" r:id="rId31"/>
    <p:sldId id="283" r:id="rId32"/>
    <p:sldId id="286" r:id="rId33"/>
    <p:sldId id="284" r:id="rId34"/>
    <p:sldId id="282" r:id="rId35"/>
    <p:sldId id="279" r:id="rId36"/>
    <p:sldId id="275"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C32B"/>
    <a:srgbClr val="D0D8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280" y="4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48084B3-E3E8-440D-AE1C-F39A92BB9E8D}" type="datetimeFigureOut">
              <a:rPr lang="en-US" smtClean="0"/>
              <a:pPr/>
              <a:t>18-Apr-18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2860339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8084B3-E3E8-440D-AE1C-F39A92BB9E8D}" type="datetimeFigureOut">
              <a:rPr lang="en-US" smtClean="0"/>
              <a:pPr/>
              <a:t>18-Apr-18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3312429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48084B3-E3E8-440D-AE1C-F39A92BB9E8D}" type="datetimeFigureOut">
              <a:rPr lang="en-US" smtClean="0"/>
              <a:pPr/>
              <a:t>18-Apr-18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1626771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48084B3-E3E8-440D-AE1C-F39A92BB9E8D}" type="datetimeFigureOut">
              <a:rPr lang="en-US" smtClean="0"/>
              <a:pPr/>
              <a:t>18-Apr-18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197445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48084B3-E3E8-440D-AE1C-F39A92BB9E8D}" type="datetimeFigureOut">
              <a:rPr lang="en-US" smtClean="0"/>
              <a:pPr/>
              <a:t>18-Apr-18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3614444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48084B3-E3E8-440D-AE1C-F39A92BB9E8D}" type="datetimeFigureOut">
              <a:rPr lang="en-US" smtClean="0"/>
              <a:pPr/>
              <a:t>18-Apr-18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4139431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8084B3-E3E8-440D-AE1C-F39A92BB9E8D}" type="datetimeFigureOut">
              <a:rPr lang="en-US" smtClean="0"/>
              <a:pPr/>
              <a:t>18-Apr-18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3082318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48084B3-E3E8-440D-AE1C-F39A92BB9E8D}" type="datetimeFigureOut">
              <a:rPr lang="en-US" smtClean="0"/>
              <a:pPr/>
              <a:t>18-Apr-18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4093414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48084B3-E3E8-440D-AE1C-F39A92BB9E8D}" type="datetimeFigureOut">
              <a:rPr lang="en-US" smtClean="0"/>
              <a:pPr/>
              <a:t>18-Apr-18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3484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8084B3-E3E8-440D-AE1C-F39A92BB9E8D}" type="datetimeFigureOut">
              <a:rPr lang="en-US" smtClean="0"/>
              <a:pPr/>
              <a:t>18-Apr-18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2936982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8084B3-E3E8-440D-AE1C-F39A92BB9E8D}" type="datetimeFigureOut">
              <a:rPr lang="en-US" smtClean="0"/>
              <a:pPr/>
              <a:t>18-Apr-18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p14="http://schemas.microsoft.com/office/powerpoint/2010/main" val="2211643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8084B3-E3E8-440D-AE1C-F39A92BB9E8D}" type="datetimeFigureOut">
              <a:rPr lang="en-US" smtClean="0"/>
              <a:pPr/>
              <a:t>18-Apr-18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AEC709-7D8F-4B77-976B-DE9359DFADC5}" type="slidenum">
              <a:rPr lang="en-US" smtClean="0"/>
              <a:pPr/>
              <a:t>‹#›</a:t>
            </a:fld>
            <a:endParaRPr lang="en-US"/>
          </a:p>
        </p:txBody>
      </p:sp>
    </p:spTree>
    <p:extLst>
      <p:ext uri="{BB962C8B-B14F-4D97-AF65-F5344CB8AC3E}">
        <p14:creationId xmlns:p14="http://schemas.microsoft.com/office/powerpoint/2010/main" val="681532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6"/>
          <p:cNvPicPr>
            <a:picLocks noChangeAspect="1" noChangeArrowheads="1"/>
          </p:cNvPicPr>
          <p:nvPr/>
        </p:nvPicPr>
        <p:blipFill>
          <a:blip r:embed="rId2"/>
          <a:srcRect/>
          <a:stretch>
            <a:fillRect/>
          </a:stretch>
        </p:blipFill>
        <p:spPr bwMode="auto">
          <a:xfrm>
            <a:off x="1066800" y="609600"/>
            <a:ext cx="6781800" cy="4876800"/>
          </a:xfrm>
          <a:prstGeom prst="rect">
            <a:avLst/>
          </a:prstGeom>
          <a:noFill/>
          <a:ln w="9525">
            <a:noFill/>
            <a:miter lim="800000"/>
            <a:headEnd/>
            <a:tailEnd/>
          </a:ln>
          <a:effectLst/>
        </p:spPr>
      </p:pic>
      <p:sp>
        <p:nvSpPr>
          <p:cNvPr id="5" name="Title 1"/>
          <p:cNvSpPr txBox="1">
            <a:spLocks/>
          </p:cNvSpPr>
          <p:nvPr/>
        </p:nvSpPr>
        <p:spPr>
          <a:xfrm>
            <a:off x="533400" y="5334000"/>
            <a:ext cx="8229600" cy="9144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vi-VN" sz="3600" b="1" i="0" u="none" strike="noStrike" kern="1200" cap="none" spc="0" normalizeH="0" baseline="0" noProof="0" dirty="0" smtClean="0">
                <a:ln>
                  <a:noFill/>
                </a:ln>
                <a:solidFill>
                  <a:schemeClr val="tx2">
                    <a:lumMod val="75000"/>
                  </a:schemeClr>
                </a:solidFill>
                <a:effectLst/>
                <a:uLnTx/>
                <a:uFillTx/>
                <a:latin typeface="+mj-lt"/>
                <a:ea typeface="+mj-ea"/>
                <a:cs typeface="+mj-cs"/>
              </a:rPr>
              <a:t>Welcome to our English class!</a:t>
            </a:r>
            <a:endParaRPr kumimoji="0" lang="en-US" sz="3600" b="1" i="0" u="none" strike="noStrike" kern="1200" cap="none" spc="0" normalizeH="0" baseline="0" noProof="0" dirty="0">
              <a:ln>
                <a:noFill/>
              </a:ln>
              <a:solidFill>
                <a:schemeClr val="tx2">
                  <a:lumMod val="75000"/>
                </a:schemeClr>
              </a:solidFill>
              <a:effectLst/>
              <a:uLnTx/>
              <a:uFillTx/>
              <a:latin typeface="+mj-lt"/>
              <a:ea typeface="+mj-ea"/>
              <a:cs typeface="+mj-cs"/>
            </a:endParaRPr>
          </a:p>
        </p:txBody>
      </p:sp>
    </p:spTree>
    <p:extLst>
      <p:ext uri="{BB962C8B-B14F-4D97-AF65-F5344CB8AC3E}">
        <p14:creationId xmlns:p14="http://schemas.microsoft.com/office/powerpoint/2010/main" val="27514292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rot="324776">
            <a:off x="5195818" y="54305"/>
            <a:ext cx="2284297" cy="2024988"/>
          </a:xfrm>
          <a:prstGeom prst="rect">
            <a:avLst/>
          </a:prstGeom>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07" y="0"/>
            <a:ext cx="905507"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4"/>
          <a:stretch>
            <a:fillRect/>
          </a:stretch>
        </p:blipFill>
        <p:spPr>
          <a:xfrm>
            <a:off x="304800" y="1524000"/>
            <a:ext cx="8458200" cy="4610297"/>
          </a:xfrm>
          <a:prstGeom prst="rect">
            <a:avLst/>
          </a:prstGeom>
        </p:spPr>
      </p:pic>
      <p:pic>
        <p:nvPicPr>
          <p:cNvPr id="6" name="Picture 5"/>
          <p:cNvPicPr>
            <a:picLocks noChangeAspect="1"/>
          </p:cNvPicPr>
          <p:nvPr/>
        </p:nvPicPr>
        <p:blipFill>
          <a:blip r:embed="rId5"/>
          <a:stretch>
            <a:fillRect/>
          </a:stretch>
        </p:blipFill>
        <p:spPr>
          <a:xfrm>
            <a:off x="1178694" y="252515"/>
            <a:ext cx="3429000" cy="661885"/>
          </a:xfrm>
          <a:prstGeom prst="rect">
            <a:avLst/>
          </a:prstGeom>
          <a:ln>
            <a:solidFill>
              <a:srgbClr val="FF0000"/>
            </a:solidFill>
          </a:ln>
        </p:spPr>
      </p:pic>
      <p:sp>
        <p:nvSpPr>
          <p:cNvPr id="7" name="Rectangle 6"/>
          <p:cNvSpPr/>
          <p:nvPr/>
        </p:nvSpPr>
        <p:spPr>
          <a:xfrm>
            <a:off x="419100" y="6234412"/>
            <a:ext cx="8382000" cy="548099"/>
          </a:xfrm>
          <a:prstGeom prst="rect">
            <a:avLst/>
          </a:prstGeom>
        </p:spPr>
        <p:txBody>
          <a:bodyPr wrap="square">
            <a:spAutoFit/>
          </a:bodyPr>
          <a:lstStyle/>
          <a:p>
            <a:pPr algn="just">
              <a:lnSpc>
                <a:spcPct val="115000"/>
              </a:lnSpc>
              <a:spcAft>
                <a:spcPts val="1000"/>
              </a:spcAft>
              <a:tabLst>
                <a:tab pos="1485900" algn="l"/>
                <a:tab pos="1828800" algn="l"/>
                <a:tab pos="2971800" algn="l"/>
              </a:tabLst>
            </a:pPr>
            <a:r>
              <a:rPr lang="vi-VN" sz="2800" b="1"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moment </a:t>
            </a:r>
            <a:r>
              <a:rPr lang="vi-VN" sz="280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r>
              <a:rPr lang="vi-VN" sz="2800"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a:t>
            </a:r>
            <a:r>
              <a:rPr lang="vi-VN"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r>
              <a:rPr lang="vi-VN" sz="2800" dirty="0">
                <a:latin typeface="Times New Roman" panose="02020603050405020304" pitchFamily="18" charset="0"/>
                <a:ea typeface="Calibri" panose="020F0502020204030204" pitchFamily="34" charset="0"/>
                <a:cs typeface="Times New Roman" panose="02020603050405020304" pitchFamily="18" charset="0"/>
              </a:rPr>
              <a:t>: </a:t>
            </a:r>
            <a:r>
              <a:rPr lang="vi-VN" sz="28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800" dirty="0" smtClean="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məʊmənt</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r>
              <a:rPr lang="vi-VN" sz="2800" dirty="0">
                <a:latin typeface="Times New Roman" panose="02020603050405020304" pitchFamily="18" charset="0"/>
                <a:ea typeface="Calibri" panose="020F0502020204030204" pitchFamily="34" charset="0"/>
                <a:cs typeface="Times New Roman" panose="02020603050405020304" pitchFamily="18" charset="0"/>
              </a:rPr>
              <a:t>	</a:t>
            </a:r>
            <a:r>
              <a:rPr lang="vi-VN" sz="28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very short period of </a:t>
            </a:r>
            <a:r>
              <a:rPr lang="vi-VN" sz="2800" i="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time</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83088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 calcmode="lin" valueType="num">
                                      <p:cBhvr>
                                        <p:cTn id="14" dur="1000" fill="hold"/>
                                        <p:tgtEl>
                                          <p:spTgt spid="6"/>
                                        </p:tgtEl>
                                        <p:attrNameLst>
                                          <p:attrName>style.rotation</p:attrName>
                                        </p:attrNameLst>
                                      </p:cBhvr>
                                      <p:tavLst>
                                        <p:tav tm="0">
                                          <p:val>
                                            <p:fltVal val="90"/>
                                          </p:val>
                                        </p:tav>
                                        <p:tav tm="100000">
                                          <p:val>
                                            <p:fltVal val="0"/>
                                          </p:val>
                                        </p:tav>
                                      </p:tavLst>
                                    </p:anim>
                                    <p:animEffect transition="in" filter="fade">
                                      <p:cBhvr>
                                        <p:cTn id="15" dur="1000"/>
                                        <p:tgtEl>
                                          <p:spTgt spid="6"/>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randombar(horizont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482121123"/>
              </p:ext>
            </p:extLst>
          </p:nvPr>
        </p:nvGraphicFramePr>
        <p:xfrm>
          <a:off x="838200" y="1073217"/>
          <a:ext cx="7696200" cy="5681626"/>
        </p:xfrm>
        <a:graphic>
          <a:graphicData uri="http://schemas.openxmlformats.org/drawingml/2006/table">
            <a:tbl>
              <a:tblPr/>
              <a:tblGrid>
                <a:gridCol w="746210"/>
                <a:gridCol w="6949990"/>
              </a:tblGrid>
              <a:tr h="1294506">
                <a:tc>
                  <a:txBody>
                    <a:bodyPr/>
                    <a:lstStyle/>
                    <a:p>
                      <a:pPr marL="0" marR="0">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r>
                        <a:rPr lang="vi-VN" sz="2000" b="1" dirty="0" smtClean="0">
                          <a:solidFill>
                            <a:srgbClr val="C00000"/>
                          </a:solidFill>
                          <a:latin typeface="Times New Roman"/>
                          <a:ea typeface="Calibri"/>
                          <a:cs typeface="Times New Roman"/>
                        </a:rPr>
                        <a:t>A</a:t>
                      </a:r>
                      <a:endParaRPr lang="en-US" sz="2000" dirty="0">
                        <a:solidFill>
                          <a:srgbClr val="C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vi-VN" sz="1600" dirty="0" smtClean="0">
                        <a:latin typeface="Times New Roman"/>
                        <a:ea typeface="Calibri"/>
                        <a:cs typeface="Times New Roman"/>
                      </a:endParaRPr>
                    </a:p>
                    <a:p>
                      <a:pPr marL="0" marR="0" algn="just">
                        <a:lnSpc>
                          <a:spcPct val="100000"/>
                        </a:lnSpc>
                        <a:spcBef>
                          <a:spcPts val="0"/>
                        </a:spcBef>
                        <a:spcAft>
                          <a:spcPts val="0"/>
                        </a:spcAft>
                      </a:pPr>
                      <a:r>
                        <a:rPr lang="vi-VN" sz="1800" b="1" dirty="0" smtClean="0">
                          <a:solidFill>
                            <a:srgbClr val="C00000"/>
                          </a:solidFill>
                          <a:latin typeface="Times New Roman"/>
                          <a:ea typeface="Calibri"/>
                          <a:cs typeface="Times New Roman"/>
                        </a:rPr>
                        <a:t>I</a:t>
                      </a:r>
                      <a:r>
                        <a:rPr lang="vi-VN" sz="1800" b="1" baseline="0" dirty="0" smtClean="0">
                          <a:solidFill>
                            <a:srgbClr val="C00000"/>
                          </a:solidFill>
                          <a:latin typeface="Times New Roman"/>
                          <a:ea typeface="Calibri"/>
                          <a:cs typeface="Times New Roman"/>
                        </a:rPr>
                        <a:t> </a:t>
                      </a:r>
                      <a:r>
                        <a:rPr lang="vi-VN" sz="1800" b="1" dirty="0" smtClean="0">
                          <a:solidFill>
                            <a:srgbClr val="C00000"/>
                          </a:solidFill>
                          <a:latin typeface="Times New Roman"/>
                          <a:ea typeface="Calibri"/>
                          <a:cs typeface="Times New Roman"/>
                        </a:rPr>
                        <a:t>walked </a:t>
                      </a:r>
                      <a:r>
                        <a:rPr lang="vi-VN" sz="1800" b="1" dirty="0">
                          <a:solidFill>
                            <a:srgbClr val="C00000"/>
                          </a:solidFill>
                          <a:latin typeface="Times New Roman"/>
                          <a:ea typeface="Calibri"/>
                          <a:cs typeface="Times New Roman"/>
                        </a:rPr>
                        <a:t>around the park outside the center. Although it was November, it was a warm night. The atmosphere was wonderful. When I took this photo, everybody was looking at the </a:t>
                      </a:r>
                      <a:r>
                        <a:rPr lang="vi-VN" sz="1800" b="1" dirty="0" smtClean="0">
                          <a:solidFill>
                            <a:srgbClr val="C00000"/>
                          </a:solidFill>
                          <a:latin typeface="Times New Roman"/>
                          <a:ea typeface="Calibri"/>
                          <a:cs typeface="Times New Roman"/>
                        </a:rPr>
                        <a:t>TV </a:t>
                      </a:r>
                      <a:r>
                        <a:rPr lang="vi-VN" sz="1800" b="1" dirty="0">
                          <a:solidFill>
                            <a:srgbClr val="C00000"/>
                          </a:solidFill>
                          <a:latin typeface="Times New Roman"/>
                          <a:ea typeface="Calibri"/>
                          <a:cs typeface="Times New Roman"/>
                        </a:rPr>
                        <a:t>screens waiting for the election results. </a:t>
                      </a:r>
                      <a:endParaRPr lang="en-US" sz="1800" b="1" dirty="0">
                        <a:solidFill>
                          <a:srgbClr val="C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34314">
                <a:tc>
                  <a:txBody>
                    <a:bodyPr/>
                    <a:lstStyle/>
                    <a:p>
                      <a:pPr marL="0" marR="0">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endParaRPr lang="vi-VN" sz="2000" b="1" dirty="0" smtClean="0">
                        <a:solidFill>
                          <a:srgbClr val="002060"/>
                        </a:solidFill>
                        <a:latin typeface="Times New Roman"/>
                        <a:ea typeface="Calibri"/>
                        <a:cs typeface="Times New Roman"/>
                      </a:endParaRPr>
                    </a:p>
                    <a:p>
                      <a:pPr marL="0" marR="0" algn="ctr">
                        <a:lnSpc>
                          <a:spcPct val="115000"/>
                        </a:lnSpc>
                        <a:spcBef>
                          <a:spcPts val="0"/>
                        </a:spcBef>
                        <a:spcAft>
                          <a:spcPts val="0"/>
                        </a:spcAft>
                      </a:pPr>
                      <a:r>
                        <a:rPr lang="vi-VN" sz="2000" b="1" dirty="0" smtClean="0">
                          <a:solidFill>
                            <a:srgbClr val="002060"/>
                          </a:solidFill>
                          <a:latin typeface="Times New Roman"/>
                          <a:ea typeface="Calibri"/>
                          <a:cs typeface="Times New Roman"/>
                        </a:rPr>
                        <a:t>B</a:t>
                      </a:r>
                      <a:endParaRPr lang="en-US" sz="2000" dirty="0">
                        <a:solidFill>
                          <a:srgbClr val="00206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600"/>
                        </a:spcAft>
                      </a:pPr>
                      <a:endParaRPr lang="vi-VN" sz="1600" b="1" dirty="0" smtClean="0">
                        <a:solidFill>
                          <a:srgbClr val="002060"/>
                        </a:solidFill>
                        <a:latin typeface="Times New Roman"/>
                        <a:ea typeface="Calibri"/>
                        <a:cs typeface="Times New Roman"/>
                      </a:endParaRPr>
                    </a:p>
                    <a:p>
                      <a:pPr marL="0" marR="0" algn="just">
                        <a:lnSpc>
                          <a:spcPct val="100000"/>
                        </a:lnSpc>
                        <a:spcBef>
                          <a:spcPts val="0"/>
                        </a:spcBef>
                        <a:spcAft>
                          <a:spcPts val="600"/>
                        </a:spcAft>
                      </a:pPr>
                      <a:r>
                        <a:rPr lang="vi-VN" sz="1800" b="1" dirty="0" smtClean="0">
                          <a:solidFill>
                            <a:srgbClr val="002060"/>
                          </a:solidFill>
                          <a:latin typeface="Times New Roman"/>
                          <a:ea typeface="Calibri"/>
                          <a:cs typeface="Times New Roman"/>
                        </a:rPr>
                        <a:t>I </a:t>
                      </a:r>
                      <a:r>
                        <a:rPr lang="vi-VN" sz="1800" b="1" dirty="0">
                          <a:solidFill>
                            <a:srgbClr val="002060"/>
                          </a:solidFill>
                          <a:latin typeface="Times New Roman"/>
                          <a:ea typeface="Calibri"/>
                          <a:cs typeface="Times New Roman"/>
                        </a:rPr>
                        <a:t>was watching Obama’s victory through the faces of all these people, African, Hispanic, Chinese, white. At about 11 o’clock the results were announced, and everybody went crazy. People started laughing, shouting, and crying. But when Obama made his speech they all became quiet and emotional. There was only one place to be on the planet that night – and I was there. </a:t>
                      </a:r>
                      <a:endParaRPr lang="en-US" sz="1800" b="1" dirty="0">
                        <a:solidFill>
                          <a:srgbClr val="00206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5346">
                <a:tc>
                  <a:txBody>
                    <a:bodyPr/>
                    <a:lstStyle/>
                    <a:p>
                      <a:pPr marL="0" marR="0" algn="ctr">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r>
                        <a:rPr lang="vi-VN" sz="2000" b="1" dirty="0" smtClean="0">
                          <a:solidFill>
                            <a:srgbClr val="00B050"/>
                          </a:solidFill>
                          <a:latin typeface="Times New Roman"/>
                          <a:ea typeface="Calibri"/>
                          <a:cs typeface="Times New Roman"/>
                        </a:rPr>
                        <a:t>C</a:t>
                      </a:r>
                      <a:endParaRPr lang="en-US" sz="2000" b="1" dirty="0">
                        <a:solidFill>
                          <a:srgbClr val="00B05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en-US" sz="1800" b="1" dirty="0" smtClean="0">
                        <a:solidFill>
                          <a:srgbClr val="00B050"/>
                        </a:solidFill>
                        <a:latin typeface="Times New Roman"/>
                        <a:ea typeface="Calibri"/>
                        <a:cs typeface="Times New Roman"/>
                      </a:endParaRPr>
                    </a:p>
                    <a:p>
                      <a:pPr marL="0" marR="0" algn="just">
                        <a:lnSpc>
                          <a:spcPct val="100000"/>
                        </a:lnSpc>
                        <a:spcBef>
                          <a:spcPts val="0"/>
                        </a:spcBef>
                        <a:spcAft>
                          <a:spcPts val="0"/>
                        </a:spcAft>
                      </a:pPr>
                      <a:r>
                        <a:rPr lang="vi-VN" sz="1800" b="1" dirty="0" smtClean="0">
                          <a:solidFill>
                            <a:srgbClr val="00B050"/>
                          </a:solidFill>
                          <a:latin typeface="Times New Roman"/>
                          <a:ea typeface="Calibri"/>
                          <a:cs typeface="Times New Roman"/>
                        </a:rPr>
                        <a:t>Some </a:t>
                      </a:r>
                      <a:r>
                        <a:rPr lang="vi-VN" sz="1800" b="1" dirty="0">
                          <a:solidFill>
                            <a:srgbClr val="00B050"/>
                          </a:solidFill>
                          <a:latin typeface="Times New Roman"/>
                          <a:ea typeface="Calibri"/>
                          <a:cs typeface="Times New Roman"/>
                        </a:rPr>
                        <a:t>people were quietly holding hands and smiling – others were tense and nervous. They felt that it was their moment. Suddenly, I realized that this was a better place to be than inside. </a:t>
                      </a:r>
                      <a:endParaRPr lang="en-US" sz="1800" b="1" dirty="0">
                        <a:solidFill>
                          <a:srgbClr val="00B05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5346">
                <a:tc>
                  <a:txBody>
                    <a:bodyPr/>
                    <a:lstStyle/>
                    <a:p>
                      <a:pPr marL="0" marR="0">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r>
                        <a:rPr lang="vi-VN" sz="2000" b="1" dirty="0" smtClean="0">
                          <a:solidFill>
                            <a:schemeClr val="accent4">
                              <a:lumMod val="75000"/>
                            </a:schemeClr>
                          </a:solidFill>
                          <a:latin typeface="Times New Roman"/>
                          <a:ea typeface="Calibri"/>
                          <a:cs typeface="Times New Roman"/>
                        </a:rPr>
                        <a:t>D</a:t>
                      </a:r>
                      <a:endParaRPr lang="en-US" sz="2000" dirty="0">
                        <a:solidFill>
                          <a:schemeClr val="accent4">
                            <a:lumMod val="75000"/>
                          </a:schemeClr>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vi-VN" sz="1600" dirty="0" smtClean="0">
                        <a:latin typeface="Times New Roman"/>
                        <a:ea typeface="Calibri"/>
                        <a:cs typeface="Times New Roman"/>
                      </a:endParaRPr>
                    </a:p>
                    <a:p>
                      <a:pPr marL="0" marR="0" algn="just">
                        <a:lnSpc>
                          <a:spcPct val="100000"/>
                        </a:lnSpc>
                        <a:spcBef>
                          <a:spcPts val="0"/>
                        </a:spcBef>
                        <a:spcAft>
                          <a:spcPts val="600"/>
                        </a:spcAft>
                      </a:pPr>
                      <a:r>
                        <a:rPr lang="vi-VN" sz="1600" b="1" dirty="0" smtClean="0">
                          <a:solidFill>
                            <a:srgbClr val="7030A0"/>
                          </a:solidFill>
                          <a:latin typeface="Times New Roman"/>
                          <a:ea typeface="Calibri"/>
                          <a:cs typeface="Times New Roman"/>
                        </a:rPr>
                        <a:t>On </a:t>
                      </a:r>
                      <a:r>
                        <a:rPr lang="vi-VN" sz="1600" b="1" dirty="0">
                          <a:solidFill>
                            <a:srgbClr val="7030A0"/>
                          </a:solidFill>
                          <a:latin typeface="Times New Roman"/>
                          <a:ea typeface="Calibri"/>
                          <a:cs typeface="Times New Roman"/>
                        </a:rPr>
                        <a:t>November 4th, I arrived in Chicago late in the evening. I wanted to photograph Barack Obama and his family in the convention center, but when I got there, I discovered that I didn’t have my press pass and I couldn’t go inside.</a:t>
                      </a:r>
                      <a:endParaRPr lang="en-US" sz="1600" b="1" dirty="0">
                        <a:solidFill>
                          <a:srgbClr val="7030A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Title 1"/>
          <p:cNvSpPr>
            <a:spLocks noGrp="1"/>
          </p:cNvSpPr>
          <p:nvPr>
            <p:ph type="title"/>
          </p:nvPr>
        </p:nvSpPr>
        <p:spPr>
          <a:xfrm>
            <a:off x="838200" y="228600"/>
            <a:ext cx="8305800" cy="533400"/>
          </a:xfrm>
          <a:solidFill>
            <a:schemeClr val="accent6">
              <a:lumMod val="20000"/>
              <a:lumOff val="80000"/>
            </a:schemeClr>
          </a:solidFill>
          <a:ln>
            <a:solidFill>
              <a:srgbClr val="002060"/>
            </a:solidFill>
          </a:ln>
        </p:spPr>
        <p:txBody>
          <a:bodyPr>
            <a:noAutofit/>
          </a:bodyPr>
          <a:lstStyle/>
          <a:p>
            <a:pPr algn="l"/>
            <a:r>
              <a:rPr lang="en-US" sz="2400" b="1" dirty="0" smtClean="0">
                <a:solidFill>
                  <a:srgbClr val="002060"/>
                </a:solidFill>
                <a:latin typeface="Arial" pitchFamily="34" charset="0"/>
                <a:cs typeface="Arial" pitchFamily="34" charset="0"/>
              </a:rPr>
              <a:t>Task 1: Reorder the paragraphs to make a complete text</a:t>
            </a:r>
            <a:endParaRPr lang="en-US" sz="2400" b="1" dirty="0">
              <a:solidFill>
                <a:srgbClr val="002060"/>
              </a:solidFill>
              <a:latin typeface="Arial" pitchFamily="34" charset="0"/>
              <a:cs typeface="Arial" pitchFamily="34" charset="0"/>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0"/>
            <a:ext cx="8763000" cy="639762"/>
          </a:xfrm>
        </p:spPr>
        <p:txBody>
          <a:bodyPr>
            <a:noAutofit/>
          </a:bodyPr>
          <a:lstStyle/>
          <a:p>
            <a:r>
              <a:rPr lang="en-US" sz="2800" b="1" dirty="0" smtClean="0">
                <a:solidFill>
                  <a:schemeClr val="accent3">
                    <a:lumMod val="50000"/>
                  </a:schemeClr>
                </a:solidFill>
              </a:rPr>
              <a:t>Task 1: Reorder the paragraphs to make a complete text</a:t>
            </a:r>
            <a:endParaRPr lang="en-US" sz="2800" b="1" dirty="0">
              <a:solidFill>
                <a:schemeClr val="accent3">
                  <a:lumMod val="50000"/>
                </a:schemeClr>
              </a:solidFill>
            </a:endParaRPr>
          </a:p>
        </p:txBody>
      </p:sp>
      <p:sp>
        <p:nvSpPr>
          <p:cNvPr id="5" name="AutoShape 10"/>
          <p:cNvSpPr>
            <a:spLocks noChangeArrowheads="1"/>
          </p:cNvSpPr>
          <p:nvPr/>
        </p:nvSpPr>
        <p:spPr bwMode="auto">
          <a:xfrm>
            <a:off x="4812" y="2514600"/>
            <a:ext cx="1823987" cy="1066800"/>
          </a:xfrm>
          <a:prstGeom prst="rightArrow">
            <a:avLst>
              <a:gd name="adj1" fmla="val 50000"/>
              <a:gd name="adj2"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5400000" scaled="1"/>
          </a:gradFill>
          <a:ln w="9525">
            <a:solidFill>
              <a:schemeClr val="tx1"/>
            </a:solidFill>
            <a:miter lim="800000"/>
            <a:headEnd/>
            <a:tailEnd/>
          </a:ln>
          <a:effectLst>
            <a:prstShdw prst="shdw13" dist="53882" dir="13500000">
              <a:schemeClr val="bg2">
                <a:alpha val="50000"/>
              </a:schemeClr>
            </a:prstShdw>
          </a:effectLst>
        </p:spPr>
        <p:txBody>
          <a:bodyPr wrap="none" anchor="ctr"/>
          <a:lstStyle/>
          <a:p>
            <a:pPr marL="342900" indent="-342900"/>
            <a:endParaRPr lang="vi-VN" sz="1600" b="1" dirty="0" smtClean="0">
              <a:solidFill>
                <a:srgbClr val="CC0000"/>
              </a:solidFill>
              <a:latin typeface="Times New Roman" pitchFamily="18" charset="0"/>
            </a:endParaRPr>
          </a:p>
          <a:p>
            <a:pPr marL="342900" indent="-342900" algn="ctr"/>
            <a:r>
              <a:rPr lang="vi-VN" sz="1600" b="1" dirty="0" smtClean="0">
                <a:solidFill>
                  <a:srgbClr val="CC0000"/>
                </a:solidFill>
                <a:latin typeface="Times New Roman" pitchFamily="18" charset="0"/>
              </a:rPr>
              <a:t>ANSWER</a:t>
            </a:r>
            <a:endParaRPr lang="en-US" sz="1600" b="1" dirty="0">
              <a:solidFill>
                <a:srgbClr val="CC0000"/>
              </a:solidFill>
              <a:latin typeface="Times New Roman" pitchFamily="18" charset="0"/>
            </a:endParaRPr>
          </a:p>
          <a:p>
            <a:pPr marL="342900" indent="-342900"/>
            <a:endParaRPr lang="en-SG" b="1" dirty="0">
              <a:solidFill>
                <a:srgbClr val="CC0000"/>
              </a:solidFill>
            </a:endParaRPr>
          </a:p>
        </p:txBody>
      </p:sp>
      <p:sp>
        <p:nvSpPr>
          <p:cNvPr id="6" name="Title 7"/>
          <p:cNvSpPr txBox="1">
            <a:spLocks/>
          </p:cNvSpPr>
          <p:nvPr/>
        </p:nvSpPr>
        <p:spPr>
          <a:xfrm>
            <a:off x="1905000" y="304800"/>
            <a:ext cx="5257800" cy="769441"/>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 </a:t>
            </a:r>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A </a:t>
            </a: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MOMENT IN HISTORY</a:t>
            </a:r>
            <a:endParaRPr lang="en-US" sz="3200" dirty="0"/>
          </a:p>
        </p:txBody>
      </p:sp>
      <p:sp>
        <p:nvSpPr>
          <p:cNvPr id="7" name="Subtitle 2"/>
          <p:cNvSpPr txBox="1">
            <a:spLocks/>
          </p:cNvSpPr>
          <p:nvPr/>
        </p:nvSpPr>
        <p:spPr>
          <a:xfrm>
            <a:off x="2895600" y="2819400"/>
            <a:ext cx="3124200" cy="762000"/>
          </a:xfrm>
          <a:prstGeom prst="rect">
            <a:avLst/>
          </a:prstGeom>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600"/>
              </a:spcAft>
              <a:buClrTx/>
              <a:buSzTx/>
              <a:tabLst/>
              <a:defRPr/>
            </a:pPr>
            <a:r>
              <a:rPr lang="vi-VN" sz="3200" b="1" dirty="0" smtClean="0">
                <a:solidFill>
                  <a:srgbClr val="FF0000"/>
                </a:solidFill>
              </a:rPr>
              <a:t>D – A – C – B </a:t>
            </a:r>
            <a:endParaRPr kumimoji="0" lang="en-US" sz="3200" b="1" i="0" u="none" strike="noStrike" kern="1200" cap="none" spc="0" normalizeH="0" baseline="0" noProof="0" dirty="0">
              <a:ln>
                <a:noFill/>
              </a:ln>
              <a:solidFill>
                <a:srgbClr val="FF0000"/>
              </a:solidFill>
              <a:effectLst/>
              <a:uLnTx/>
              <a:uFillTx/>
              <a:latin typeface="+mn-lt"/>
              <a:ea typeface="+mn-ea"/>
              <a:cs typeface="+mn-cs"/>
            </a:endParaRPr>
          </a:p>
        </p:txBody>
      </p:sp>
      <p:pic>
        <p:nvPicPr>
          <p:cNvPr id="8" name="Picture 4" descr="http://www.univ-great-turning.org/wp-content/uploads/2013/10/problem-solvers.jpg"/>
          <p:cNvPicPr>
            <a:picLocks noChangeAspect="1" noChangeArrowheads="1"/>
          </p:cNvPicPr>
          <p:nvPr/>
        </p:nvPicPr>
        <p:blipFill>
          <a:blip r:embed="rId2"/>
          <a:srcRect/>
          <a:stretch>
            <a:fillRect/>
          </a:stretch>
        </p:blipFill>
        <p:spPr bwMode="auto">
          <a:xfrm>
            <a:off x="2667000" y="4267200"/>
            <a:ext cx="4343400" cy="2590800"/>
          </a:xfrm>
          <a:prstGeom prst="rect">
            <a:avLst/>
          </a:prstGeom>
          <a:noFill/>
        </p:spPr>
      </p:pic>
    </p:spTree>
    <p:extLst>
      <p:ext uri="{BB962C8B-B14F-4D97-AF65-F5344CB8AC3E}">
        <p14:creationId xmlns:p14="http://schemas.microsoft.com/office/powerpoint/2010/main" val="4114203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checkerboard(across)">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524000"/>
            <a:ext cx="8229600" cy="4525963"/>
          </a:xfrm>
        </p:spPr>
        <p:txBody>
          <a:bodyPr/>
          <a:lstStyle/>
          <a:p>
            <a:r>
              <a:rPr lang="vi-VN" sz="2800" b="1" dirty="0">
                <a:solidFill>
                  <a:schemeClr val="accent6">
                    <a:lumMod val="50000"/>
                  </a:schemeClr>
                </a:solidFill>
              </a:rPr>
              <a:t>photograph</a:t>
            </a:r>
            <a:r>
              <a:rPr lang="vi-VN" sz="2800" b="1" dirty="0"/>
              <a:t> </a:t>
            </a:r>
            <a:r>
              <a:rPr lang="vi-VN" sz="2800" dirty="0">
                <a:solidFill>
                  <a:srgbClr val="FF0000"/>
                </a:solidFill>
              </a:rPr>
              <a:t>(</a:t>
            </a:r>
            <a:r>
              <a:rPr lang="vi-VN" sz="2800" i="1" dirty="0">
                <a:solidFill>
                  <a:srgbClr val="FF0000"/>
                </a:solidFill>
              </a:rPr>
              <a:t>n</a:t>
            </a:r>
            <a:r>
              <a:rPr lang="vi-VN" sz="2800" dirty="0">
                <a:solidFill>
                  <a:srgbClr val="FF0000"/>
                </a:solidFill>
              </a:rPr>
              <a:t>)</a:t>
            </a:r>
            <a:r>
              <a:rPr lang="vi-VN" sz="2800" dirty="0"/>
              <a:t> </a:t>
            </a:r>
            <a:r>
              <a:rPr lang="en-US" sz="2800" dirty="0" smtClean="0"/>
              <a:t> </a:t>
            </a:r>
            <a:r>
              <a:rPr lang="en-US" sz="2800" dirty="0" smtClean="0">
                <a:solidFill>
                  <a:srgbClr val="C00000"/>
                </a:solidFill>
              </a:rPr>
              <a:t>/</a:t>
            </a:r>
            <a:r>
              <a:rPr lang="en-US" sz="2800" dirty="0">
                <a:solidFill>
                  <a:srgbClr val="C00000"/>
                </a:solidFill>
              </a:rPr>
              <a:t>'</a:t>
            </a:r>
            <a:r>
              <a:rPr lang="en-US" sz="2800" dirty="0" err="1">
                <a:solidFill>
                  <a:srgbClr val="C00000"/>
                </a:solidFill>
              </a:rPr>
              <a:t>fəʊtəgra:f</a:t>
            </a:r>
            <a:r>
              <a:rPr lang="en-US" sz="2800" dirty="0">
                <a:solidFill>
                  <a:srgbClr val="C00000"/>
                </a:solidFill>
              </a:rPr>
              <a:t>/ </a:t>
            </a:r>
            <a:r>
              <a:rPr lang="vi-VN" sz="2800" dirty="0"/>
              <a:t>= </a:t>
            </a:r>
            <a:r>
              <a:rPr lang="vi-VN" sz="2800" dirty="0">
                <a:solidFill>
                  <a:srgbClr val="7030A0"/>
                </a:solidFill>
              </a:rPr>
              <a:t>photo</a:t>
            </a:r>
            <a:r>
              <a:rPr lang="vi-VN" sz="2800" dirty="0"/>
              <a:t>: 	</a:t>
            </a:r>
            <a:endParaRPr lang="en-US" sz="2800" dirty="0" smtClean="0"/>
          </a:p>
          <a:p>
            <a:pPr marL="0" indent="0">
              <a:buNone/>
            </a:pPr>
            <a:r>
              <a:rPr lang="en-US" sz="2800" i="1" dirty="0" smtClean="0"/>
              <a:t>                                        </a:t>
            </a:r>
            <a:endParaRPr lang="en-US" sz="2800" dirty="0">
              <a:solidFill>
                <a:srgbClr val="00B050"/>
              </a:solidFill>
            </a:endParaRPr>
          </a:p>
          <a:p>
            <a:pPr marL="0" indent="0">
              <a:buNone/>
            </a:pPr>
            <a:endParaRPr lang="en-US" sz="2800" b="1" dirty="0">
              <a:solidFill>
                <a:schemeClr val="accent6">
                  <a:lumMod val="50000"/>
                </a:schemeClr>
              </a:solidFill>
            </a:endParaRPr>
          </a:p>
          <a:p>
            <a:pPr marL="0" indent="0">
              <a:buNone/>
            </a:pPr>
            <a:r>
              <a:rPr lang="vi-VN" sz="2800" dirty="0"/>
              <a:t>		</a:t>
            </a:r>
            <a:endParaRPr lang="en-US" sz="2800" dirty="0" smtClean="0"/>
          </a:p>
          <a:p>
            <a:pPr marL="0" indent="0">
              <a:buNone/>
            </a:pPr>
            <a:r>
              <a:rPr lang="en-US" sz="2800" i="1" dirty="0"/>
              <a:t> </a:t>
            </a:r>
            <a:r>
              <a:rPr lang="en-US" sz="2800" i="1" dirty="0" smtClean="0"/>
              <a:t>                                </a:t>
            </a:r>
            <a:endParaRPr lang="en-US" sz="2800" dirty="0">
              <a:solidFill>
                <a:srgbClr val="00B050"/>
              </a:solidFill>
            </a:endParaRPr>
          </a:p>
          <a:p>
            <a:endParaRPr lang="en-US" dirty="0"/>
          </a:p>
        </p:txBody>
      </p:sp>
      <p:sp>
        <p:nvSpPr>
          <p:cNvPr id="4" name="Title 7"/>
          <p:cNvSpPr txBox="1">
            <a:spLocks noGrp="1"/>
          </p:cNvSpPr>
          <p:nvPr>
            <p:ph type="title"/>
          </p:nvPr>
        </p:nvSpPr>
        <p:spPr>
          <a:xfrm>
            <a:off x="3200400" y="375162"/>
            <a:ext cx="3390900"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2800" dirty="0"/>
          </a:p>
        </p:txBody>
      </p:sp>
      <p:pic>
        <p:nvPicPr>
          <p:cNvPr id="5" name="Picture 2" descr="http://images.clipartpanda.com/problem-y9izj7AcE.jpeg"/>
          <p:cNvPicPr>
            <a:picLocks noChangeAspect="1" noChangeArrowheads="1"/>
          </p:cNvPicPr>
          <p:nvPr/>
        </p:nvPicPr>
        <p:blipFill>
          <a:blip r:embed="rId2" cstate="print"/>
          <a:srcRect/>
          <a:stretch>
            <a:fillRect/>
          </a:stretch>
        </p:blipFill>
        <p:spPr bwMode="auto">
          <a:xfrm rot="20849524">
            <a:off x="499741" y="259194"/>
            <a:ext cx="1737721" cy="992446"/>
          </a:xfrm>
          <a:prstGeom prst="rect">
            <a:avLst/>
          </a:prstGeom>
          <a:noFill/>
        </p:spPr>
      </p:pic>
      <p:pic>
        <p:nvPicPr>
          <p:cNvPr id="2" name="Picture 1"/>
          <p:cNvPicPr>
            <a:picLocks noChangeAspect="1"/>
          </p:cNvPicPr>
          <p:nvPr/>
        </p:nvPicPr>
        <p:blipFill>
          <a:blip r:embed="rId3"/>
          <a:stretch>
            <a:fillRect/>
          </a:stretch>
        </p:blipFill>
        <p:spPr>
          <a:xfrm rot="21366725">
            <a:off x="460959" y="3920755"/>
            <a:ext cx="3736322" cy="2637404"/>
          </a:xfrm>
          <a:prstGeom prst="rect">
            <a:avLst/>
          </a:prstGeom>
        </p:spPr>
      </p:pic>
      <p:sp>
        <p:nvSpPr>
          <p:cNvPr id="6" name="Title 7"/>
          <p:cNvSpPr txBox="1">
            <a:spLocks/>
          </p:cNvSpPr>
          <p:nvPr/>
        </p:nvSpPr>
        <p:spPr>
          <a:xfrm>
            <a:off x="4051434" y="2057400"/>
            <a:ext cx="4800600"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vi-VN" sz="2800" i="1" dirty="0">
                <a:solidFill>
                  <a:srgbClr val="00B050"/>
                </a:solidFill>
                <a:latin typeface="+mn-lt"/>
              </a:rPr>
              <a:t>a picture made by a </a:t>
            </a:r>
            <a:r>
              <a:rPr lang="vi-VN" sz="2800" i="1" dirty="0" smtClean="0">
                <a:solidFill>
                  <a:srgbClr val="00B050"/>
                </a:solidFill>
                <a:latin typeface="+mn-lt"/>
              </a:rPr>
              <a:t>camera</a:t>
            </a:r>
            <a:endParaRPr lang="en-US" sz="2800" dirty="0">
              <a:latin typeface="+mn-lt"/>
            </a:endParaRPr>
          </a:p>
        </p:txBody>
      </p:sp>
      <p:sp>
        <p:nvSpPr>
          <p:cNvPr id="8" name="Rectangle 7"/>
          <p:cNvSpPr/>
          <p:nvPr/>
        </p:nvSpPr>
        <p:spPr>
          <a:xfrm>
            <a:off x="609600" y="2590800"/>
            <a:ext cx="8001000" cy="523220"/>
          </a:xfrm>
          <a:prstGeom prst="rect">
            <a:avLst/>
          </a:prstGeom>
        </p:spPr>
        <p:txBody>
          <a:bodyPr wrap="square">
            <a:spAutoFit/>
          </a:bodyPr>
          <a:lstStyle/>
          <a:p>
            <a:r>
              <a:rPr lang="vi-VN" sz="2800" b="1" dirty="0" smtClean="0">
                <a:solidFill>
                  <a:schemeClr val="tx2">
                    <a:lumMod val="60000"/>
                    <a:lumOff val="40000"/>
                  </a:schemeClr>
                </a:solidFill>
              </a:rPr>
              <a:t>=&gt; </a:t>
            </a:r>
            <a:r>
              <a:rPr lang="en-US" sz="2800" b="1" dirty="0" smtClean="0">
                <a:solidFill>
                  <a:schemeClr val="tx2">
                    <a:lumMod val="60000"/>
                    <a:lumOff val="40000"/>
                  </a:schemeClr>
                </a:solidFill>
                <a:latin typeface="+mj-lt"/>
              </a:rPr>
              <a:t>to photograph = </a:t>
            </a:r>
            <a:r>
              <a:rPr lang="vi-VN" sz="2800" b="1" dirty="0" smtClean="0">
                <a:solidFill>
                  <a:schemeClr val="tx2">
                    <a:lumMod val="60000"/>
                    <a:lumOff val="40000"/>
                  </a:schemeClr>
                </a:solidFill>
                <a:latin typeface="+mj-lt"/>
              </a:rPr>
              <a:t>take </a:t>
            </a:r>
            <a:r>
              <a:rPr lang="vi-VN" sz="2800" b="1" dirty="0">
                <a:solidFill>
                  <a:schemeClr val="tx2">
                    <a:lumMod val="60000"/>
                    <a:lumOff val="40000"/>
                  </a:schemeClr>
                </a:solidFill>
                <a:latin typeface="+mj-lt"/>
              </a:rPr>
              <a:t>a photograph of sb/sth</a:t>
            </a:r>
            <a:endParaRPr lang="en-US" sz="2800" dirty="0">
              <a:latin typeface="+mj-lt"/>
            </a:endParaRPr>
          </a:p>
        </p:txBody>
      </p:sp>
      <p:sp>
        <p:nvSpPr>
          <p:cNvPr id="9" name="Rectangle 8"/>
          <p:cNvSpPr/>
          <p:nvPr/>
        </p:nvSpPr>
        <p:spPr>
          <a:xfrm>
            <a:off x="609600" y="3124200"/>
            <a:ext cx="6207493" cy="523220"/>
          </a:xfrm>
          <a:prstGeom prst="rect">
            <a:avLst/>
          </a:prstGeom>
        </p:spPr>
        <p:txBody>
          <a:bodyPr wrap="square">
            <a:spAutoFit/>
          </a:bodyPr>
          <a:lstStyle/>
          <a:p>
            <a:r>
              <a:rPr lang="en-US" sz="2800" b="1" dirty="0">
                <a:solidFill>
                  <a:srgbClr val="7030A0"/>
                </a:solidFill>
              </a:rPr>
              <a:t>=&gt; </a:t>
            </a:r>
            <a:r>
              <a:rPr lang="vi-VN" sz="2800" b="1" dirty="0">
                <a:solidFill>
                  <a:srgbClr val="7030A0"/>
                </a:solidFill>
              </a:rPr>
              <a:t>photographer </a:t>
            </a:r>
            <a:r>
              <a:rPr lang="vi-VN" sz="2800" dirty="0">
                <a:solidFill>
                  <a:srgbClr val="FF0000"/>
                </a:solidFill>
              </a:rPr>
              <a:t>(</a:t>
            </a:r>
            <a:r>
              <a:rPr lang="vi-VN" sz="2800" i="1" dirty="0">
                <a:solidFill>
                  <a:srgbClr val="FF0000"/>
                </a:solidFill>
              </a:rPr>
              <a:t>n</a:t>
            </a:r>
            <a:r>
              <a:rPr lang="vi-VN" sz="2800" dirty="0">
                <a:solidFill>
                  <a:srgbClr val="FF0000"/>
                </a:solidFill>
              </a:rPr>
              <a:t>)</a:t>
            </a:r>
            <a:r>
              <a:rPr lang="vi-VN" sz="2800" dirty="0"/>
              <a:t>: </a:t>
            </a:r>
            <a:r>
              <a:rPr lang="en-US" sz="2800" dirty="0">
                <a:solidFill>
                  <a:srgbClr val="C00000"/>
                </a:solidFill>
              </a:rPr>
              <a:t>/</a:t>
            </a:r>
            <a:r>
              <a:rPr lang="en-US" sz="2800" dirty="0" err="1">
                <a:solidFill>
                  <a:srgbClr val="C00000"/>
                </a:solidFill>
              </a:rPr>
              <a:t>fə'tɒgrəfə</a:t>
            </a:r>
            <a:r>
              <a:rPr lang="en-US" sz="2800" dirty="0">
                <a:solidFill>
                  <a:srgbClr val="C00000"/>
                </a:solidFill>
              </a:rPr>
              <a:t>(r)/</a:t>
            </a:r>
          </a:p>
        </p:txBody>
      </p:sp>
      <p:sp>
        <p:nvSpPr>
          <p:cNvPr id="10" name="Rectangle 9"/>
          <p:cNvSpPr/>
          <p:nvPr/>
        </p:nvSpPr>
        <p:spPr>
          <a:xfrm>
            <a:off x="4572000" y="3723951"/>
            <a:ext cx="4280034" cy="954107"/>
          </a:xfrm>
          <a:prstGeom prst="rect">
            <a:avLst/>
          </a:prstGeom>
        </p:spPr>
        <p:txBody>
          <a:bodyPr wrap="square">
            <a:spAutoFit/>
          </a:bodyPr>
          <a:lstStyle/>
          <a:p>
            <a:r>
              <a:rPr lang="vi-VN" sz="2800" i="1" dirty="0">
                <a:solidFill>
                  <a:srgbClr val="00B050"/>
                </a:solidFill>
              </a:rPr>
              <a:t>a person who takes a photograph</a:t>
            </a:r>
            <a:endParaRPr lang="en-US" sz="2800" dirty="0"/>
          </a:p>
        </p:txBody>
      </p:sp>
    </p:spTree>
    <p:extLst>
      <p:ext uri="{BB962C8B-B14F-4D97-AF65-F5344CB8AC3E}">
        <p14:creationId xmlns:p14="http://schemas.microsoft.com/office/powerpoint/2010/main" val="3671599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slide(fromBottom)">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amond(i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amond(in)">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amond(in)">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4845" y="813375"/>
            <a:ext cx="8229600" cy="4525963"/>
          </a:xfrm>
        </p:spPr>
        <p:txBody>
          <a:bodyPr/>
          <a:lstStyle/>
          <a:p>
            <a:r>
              <a:rPr lang="vi-VN" sz="2800" b="1" dirty="0">
                <a:solidFill>
                  <a:schemeClr val="accent6">
                    <a:lumMod val="50000"/>
                  </a:schemeClr>
                </a:solidFill>
              </a:rPr>
              <a:t>convention</a:t>
            </a:r>
            <a:r>
              <a:rPr lang="vi-VN" sz="2800" dirty="0">
                <a:solidFill>
                  <a:schemeClr val="accent6">
                    <a:lumMod val="50000"/>
                  </a:schemeClr>
                </a:solidFill>
              </a:rPr>
              <a:t> </a:t>
            </a:r>
            <a:r>
              <a:rPr lang="vi-VN" sz="2800" dirty="0">
                <a:solidFill>
                  <a:srgbClr val="FF0000"/>
                </a:solidFill>
              </a:rPr>
              <a:t>(</a:t>
            </a:r>
            <a:r>
              <a:rPr lang="vi-VN" sz="2800" i="1" dirty="0">
                <a:solidFill>
                  <a:srgbClr val="FF0000"/>
                </a:solidFill>
              </a:rPr>
              <a:t>n</a:t>
            </a:r>
            <a:r>
              <a:rPr lang="vi-VN" sz="2800" dirty="0">
                <a:solidFill>
                  <a:srgbClr val="FF0000"/>
                </a:solidFill>
              </a:rPr>
              <a:t>)</a:t>
            </a:r>
            <a:r>
              <a:rPr lang="vi-VN" sz="2800" dirty="0"/>
              <a:t>:</a:t>
            </a:r>
            <a:r>
              <a:rPr lang="en-US" sz="2800" dirty="0"/>
              <a:t> </a:t>
            </a:r>
            <a:r>
              <a:rPr lang="en-US" sz="2800" dirty="0" smtClean="0"/>
              <a:t>  </a:t>
            </a:r>
            <a:r>
              <a:rPr lang="en-US" sz="2800" dirty="0" smtClean="0">
                <a:solidFill>
                  <a:srgbClr val="C00000"/>
                </a:solidFill>
              </a:rPr>
              <a:t>/</a:t>
            </a:r>
            <a:r>
              <a:rPr lang="en-US" sz="2800" dirty="0" err="1">
                <a:solidFill>
                  <a:srgbClr val="C00000"/>
                </a:solidFill>
              </a:rPr>
              <a:t>kən'venʃn</a:t>
            </a:r>
            <a:r>
              <a:rPr lang="en-US" sz="2800" dirty="0">
                <a:solidFill>
                  <a:srgbClr val="C00000"/>
                </a:solidFill>
              </a:rPr>
              <a:t>/ </a:t>
            </a:r>
            <a:r>
              <a:rPr lang="vi-VN" sz="2800" dirty="0"/>
              <a:t>	</a:t>
            </a:r>
            <a:endParaRPr lang="en-US" sz="2800" dirty="0" smtClean="0"/>
          </a:p>
          <a:p>
            <a:pPr marL="0" indent="0">
              <a:buNone/>
            </a:pPr>
            <a:r>
              <a:rPr lang="en-US" sz="2800" i="1" dirty="0" smtClean="0"/>
              <a:t>        </a:t>
            </a:r>
            <a:endParaRPr lang="vi-VN" sz="2800" i="1" dirty="0" smtClean="0"/>
          </a:p>
          <a:p>
            <a:pPr marL="0" indent="0">
              <a:buNone/>
            </a:pPr>
            <a:r>
              <a:rPr lang="en-US" sz="2800" i="1" dirty="0" smtClean="0"/>
              <a:t>                                </a:t>
            </a:r>
            <a:endParaRPr lang="en-US" sz="2800" dirty="0" smtClean="0">
              <a:solidFill>
                <a:schemeClr val="accent2">
                  <a:lumMod val="75000"/>
                </a:schemeClr>
              </a:solidFill>
            </a:endParaRPr>
          </a:p>
          <a:p>
            <a:pPr marL="0" indent="0">
              <a:buNone/>
            </a:pPr>
            <a:endParaRPr lang="en-US" dirty="0"/>
          </a:p>
        </p:txBody>
      </p:sp>
      <p:sp>
        <p:nvSpPr>
          <p:cNvPr id="4" name="Title 7"/>
          <p:cNvSpPr txBox="1">
            <a:spLocks noGrp="1"/>
          </p:cNvSpPr>
          <p:nvPr>
            <p:ph type="title"/>
          </p:nvPr>
        </p:nvSpPr>
        <p:spPr>
          <a:xfrm>
            <a:off x="2929445" y="127575"/>
            <a:ext cx="38100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sp>
        <p:nvSpPr>
          <p:cNvPr id="5" name="AutoShape 2" descr="McCormick Place"/>
          <p:cNvSpPr>
            <a:spLocks noChangeAspect="1" noChangeArrowheads="1"/>
          </p:cNvSpPr>
          <p:nvPr/>
        </p:nvSpPr>
        <p:spPr bwMode="auto">
          <a:xfrm>
            <a:off x="990600" y="3253581"/>
            <a:ext cx="2971800" cy="297181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Kết quả hình ảnh cho image of convention center in chica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369364">
            <a:off x="261118" y="3301628"/>
            <a:ext cx="4315497" cy="3388258"/>
          </a:xfrm>
          <a:prstGeom prst="rect">
            <a:avLst/>
          </a:prstGeom>
          <a:noFill/>
          <a:extLst>
            <a:ext uri="{909E8E84-426E-40DD-AFC4-6F175D3DCCD1}">
              <a14:hiddenFill xmlns:a14="http://schemas.microsoft.com/office/drawing/2010/main">
                <a:solidFill>
                  <a:srgbClr val="FFFFFF"/>
                </a:solidFill>
              </a14:hiddenFill>
            </a:ext>
          </a:extLst>
        </p:spPr>
      </p:pic>
      <p:sp>
        <p:nvSpPr>
          <p:cNvPr id="8" name="Title 7"/>
          <p:cNvSpPr txBox="1">
            <a:spLocks/>
          </p:cNvSpPr>
          <p:nvPr/>
        </p:nvSpPr>
        <p:spPr>
          <a:xfrm>
            <a:off x="680763" y="1403105"/>
            <a:ext cx="4327193" cy="954107"/>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dirty="0" smtClean="0">
                <a:solidFill>
                  <a:srgbClr val="002060"/>
                </a:solidFill>
                <a:latin typeface="+mn-lt"/>
              </a:rPr>
              <a:t>A large meeting for special events or decisions</a:t>
            </a:r>
            <a:endParaRPr lang="en-US" sz="2800" dirty="0">
              <a:solidFill>
                <a:srgbClr val="002060"/>
              </a:solidFill>
              <a:latin typeface="+mn-lt"/>
            </a:endParaRPr>
          </a:p>
        </p:txBody>
      </p:sp>
      <p:sp>
        <p:nvSpPr>
          <p:cNvPr id="9" name="Title 7"/>
          <p:cNvSpPr txBox="1">
            <a:spLocks/>
          </p:cNvSpPr>
          <p:nvPr/>
        </p:nvSpPr>
        <p:spPr>
          <a:xfrm>
            <a:off x="140525" y="2491581"/>
            <a:ext cx="47244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vi-VN" sz="3200" b="1" dirty="0" smtClean="0">
                <a:solidFill>
                  <a:srgbClr val="C00000"/>
                </a:solidFill>
              </a:rPr>
              <a:t>=&gt; c</a:t>
            </a:r>
            <a:r>
              <a:rPr kumimoji="0" lang="vi-VN" sz="3200" b="1" i="0" u="none" strike="noStrike" kern="1200" cap="none" spc="0" normalizeH="0" baseline="0" noProof="0" dirty="0" smtClean="0">
                <a:ln>
                  <a:noFill/>
                </a:ln>
                <a:solidFill>
                  <a:srgbClr val="C00000"/>
                </a:solidFill>
                <a:effectLst/>
                <a:uLnTx/>
                <a:uFillTx/>
                <a:latin typeface="+mj-lt"/>
                <a:ea typeface="+mj-ea"/>
                <a:cs typeface="+mj-cs"/>
              </a:rPr>
              <a:t>onvention center </a:t>
            </a:r>
            <a:r>
              <a:rPr kumimoji="0" lang="vi-VN" sz="3200" b="0" i="1" u="none" strike="noStrike" kern="1200" cap="none" spc="0" normalizeH="0" baseline="0" noProof="0" dirty="0" smtClean="0">
                <a:ln>
                  <a:noFill/>
                </a:ln>
                <a:solidFill>
                  <a:srgbClr val="FF0000"/>
                </a:solidFill>
                <a:effectLst/>
                <a:uLnTx/>
                <a:uFillTx/>
                <a:latin typeface="+mj-lt"/>
                <a:ea typeface="+mj-ea"/>
                <a:cs typeface="+mj-cs"/>
              </a:rPr>
              <a:t>(n)</a:t>
            </a:r>
            <a:endParaRPr kumimoji="0" lang="en-US" sz="3200" b="0" i="1" u="none" strike="noStrike" kern="1200" cap="none" spc="0" normalizeH="0" baseline="0" noProof="0" dirty="0">
              <a:ln>
                <a:noFill/>
              </a:ln>
              <a:solidFill>
                <a:srgbClr val="FF0000"/>
              </a:solidFill>
              <a:effectLst/>
              <a:uLnTx/>
              <a:uFillTx/>
              <a:latin typeface="+mj-lt"/>
              <a:ea typeface="+mj-ea"/>
              <a:cs typeface="+mj-cs"/>
            </a:endParaRPr>
          </a:p>
        </p:txBody>
      </p:sp>
      <p:pic>
        <p:nvPicPr>
          <p:cNvPr id="2" name="Picture 1"/>
          <p:cNvPicPr>
            <a:picLocks noChangeAspect="1"/>
          </p:cNvPicPr>
          <p:nvPr/>
        </p:nvPicPr>
        <p:blipFill>
          <a:blip r:embed="rId3"/>
          <a:stretch>
            <a:fillRect/>
          </a:stretch>
        </p:blipFill>
        <p:spPr>
          <a:xfrm rot="194373">
            <a:off x="4846798" y="2705526"/>
            <a:ext cx="4088040" cy="3793717"/>
          </a:xfrm>
          <a:prstGeom prst="rect">
            <a:avLst/>
          </a:prstGeom>
        </p:spPr>
      </p:pic>
      <p:pic>
        <p:nvPicPr>
          <p:cNvPr id="1030" name="Picture 6" descr="Kết quả hình ảnh cho image of convention center in chicago when Obama won electi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71059" y="712350"/>
            <a:ext cx="4055832" cy="2291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0820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circle(in)">
                                      <p:cBhvr>
                                        <p:cTn id="17" dur="5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030"/>
                                        </p:tgtEl>
                                        <p:attrNameLst>
                                          <p:attrName>style.visibility</p:attrName>
                                        </p:attrNameLst>
                                      </p:cBhvr>
                                      <p:to>
                                        <p:strVal val="visible"/>
                                      </p:to>
                                    </p:set>
                                    <p:animEffect transition="in" filter="barn(inVertical)">
                                      <p:cBhvr>
                                        <p:cTn id="27"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9132" y="826911"/>
            <a:ext cx="8458200" cy="4602163"/>
          </a:xfrm>
        </p:spPr>
        <p:txBody>
          <a:bodyPr/>
          <a:lstStyle/>
          <a:p>
            <a:r>
              <a:rPr lang="en-US" sz="2800" b="1" dirty="0" smtClean="0">
                <a:solidFill>
                  <a:srgbClr val="0070C0"/>
                </a:solidFill>
                <a:latin typeface="+mj-lt"/>
              </a:rPr>
              <a:t>elect</a:t>
            </a:r>
            <a:r>
              <a:rPr lang="en-US" sz="2800" dirty="0" smtClean="0">
                <a:latin typeface="+mj-lt"/>
              </a:rPr>
              <a:t> </a:t>
            </a:r>
            <a:r>
              <a:rPr lang="en-US" sz="2800" i="1" dirty="0" smtClean="0">
                <a:solidFill>
                  <a:srgbClr val="FF0000"/>
                </a:solidFill>
              </a:rPr>
              <a:t>(v)</a:t>
            </a:r>
            <a:r>
              <a:rPr lang="en-US" sz="2800" i="1" dirty="0" smtClean="0"/>
              <a:t>   </a:t>
            </a:r>
            <a:r>
              <a:rPr lang="en-US" sz="2800" dirty="0" smtClean="0">
                <a:solidFill>
                  <a:srgbClr val="C00000"/>
                </a:solidFill>
              </a:rPr>
              <a:t>/</a:t>
            </a:r>
            <a:r>
              <a:rPr lang="en-US" sz="2800" dirty="0" err="1" smtClean="0">
                <a:solidFill>
                  <a:srgbClr val="C00000"/>
                </a:solidFill>
              </a:rPr>
              <a:t>ɪ'lek</a:t>
            </a:r>
            <a:r>
              <a:rPr lang="en-US" sz="2800" dirty="0" smtClean="0">
                <a:solidFill>
                  <a:srgbClr val="C00000"/>
                </a:solidFill>
              </a:rPr>
              <a:t>/</a:t>
            </a:r>
            <a:r>
              <a:rPr lang="vi-VN" sz="2800" dirty="0">
                <a:solidFill>
                  <a:srgbClr val="C00000"/>
                </a:solidFill>
              </a:rPr>
              <a:t>	</a:t>
            </a:r>
            <a:endParaRPr lang="en-US" sz="2800" dirty="0" smtClean="0">
              <a:solidFill>
                <a:srgbClr val="C00000"/>
              </a:solidFill>
            </a:endParaRPr>
          </a:p>
          <a:p>
            <a:pPr marL="0" indent="0">
              <a:buNone/>
            </a:pPr>
            <a:r>
              <a:rPr lang="en-US" sz="2800" i="1" dirty="0" smtClean="0">
                <a:solidFill>
                  <a:schemeClr val="accent2">
                    <a:lumMod val="50000"/>
                  </a:schemeClr>
                </a:solidFill>
              </a:rPr>
              <a:t>   </a:t>
            </a:r>
            <a:r>
              <a:rPr lang="en-US" sz="2800" i="1" dirty="0" err="1" smtClean="0">
                <a:solidFill>
                  <a:schemeClr val="accent2">
                    <a:lumMod val="50000"/>
                  </a:schemeClr>
                </a:solidFill>
              </a:rPr>
              <a:t>E.g</a:t>
            </a:r>
            <a:r>
              <a:rPr lang="en-US" sz="2800" i="1" dirty="0" smtClean="0">
                <a:solidFill>
                  <a:schemeClr val="accent2">
                    <a:lumMod val="50000"/>
                  </a:schemeClr>
                </a:solidFill>
              </a:rPr>
              <a:t>: People </a:t>
            </a:r>
            <a:r>
              <a:rPr lang="en-US" sz="2800" i="1" dirty="0" smtClean="0">
                <a:solidFill>
                  <a:srgbClr val="7030A0"/>
                </a:solidFill>
              </a:rPr>
              <a:t>voted</a:t>
            </a:r>
            <a:r>
              <a:rPr lang="en-US" sz="2800" i="1" dirty="0" smtClean="0">
                <a:solidFill>
                  <a:schemeClr val="accent2">
                    <a:lumMod val="50000"/>
                  </a:schemeClr>
                </a:solidFill>
              </a:rPr>
              <a:t> to </a:t>
            </a:r>
            <a:r>
              <a:rPr lang="en-US" sz="2800" i="1" dirty="0" smtClean="0">
                <a:solidFill>
                  <a:srgbClr val="FF0000"/>
                </a:solidFill>
              </a:rPr>
              <a:t>elect</a:t>
            </a:r>
            <a:r>
              <a:rPr lang="en-US" sz="2800" i="1" dirty="0" smtClean="0">
                <a:solidFill>
                  <a:schemeClr val="accent2">
                    <a:lumMod val="50000"/>
                  </a:schemeClr>
                </a:solidFill>
              </a:rPr>
              <a:t> Obama for their new </a:t>
            </a:r>
            <a:br>
              <a:rPr lang="en-US" sz="2800" i="1" dirty="0" smtClean="0">
                <a:solidFill>
                  <a:schemeClr val="accent2">
                    <a:lumMod val="50000"/>
                  </a:schemeClr>
                </a:solidFill>
              </a:rPr>
            </a:br>
            <a:r>
              <a:rPr lang="en-US" sz="2800" i="1" dirty="0" smtClean="0">
                <a:solidFill>
                  <a:schemeClr val="accent2">
                    <a:lumMod val="50000"/>
                  </a:schemeClr>
                </a:solidFill>
              </a:rPr>
              <a:t>                                                                      president in 2008.</a:t>
            </a:r>
            <a:endParaRPr lang="vi-VN" sz="2800" i="1" dirty="0" smtClean="0">
              <a:solidFill>
                <a:schemeClr val="accent2">
                  <a:lumMod val="50000"/>
                </a:schemeClr>
              </a:solidFill>
            </a:endParaRPr>
          </a:p>
          <a:p>
            <a:pPr marL="0" indent="0">
              <a:buNone/>
            </a:pPr>
            <a:endParaRPr lang="vi-VN" sz="2800" i="1" dirty="0" smtClean="0">
              <a:solidFill>
                <a:schemeClr val="accent2">
                  <a:lumMod val="50000"/>
                </a:schemeClr>
              </a:solidFill>
            </a:endParaRPr>
          </a:p>
          <a:p>
            <a:pPr marL="0" indent="0">
              <a:buNone/>
            </a:pPr>
            <a:r>
              <a:rPr lang="en-US" sz="2800" i="1" dirty="0" smtClean="0">
                <a:solidFill>
                  <a:schemeClr val="accent2">
                    <a:lumMod val="50000"/>
                  </a:schemeClr>
                </a:solidFill>
              </a:rPr>
              <a:t>     </a:t>
            </a:r>
          </a:p>
          <a:p>
            <a:endParaRPr lang="en-US" i="1" dirty="0"/>
          </a:p>
        </p:txBody>
      </p:sp>
      <p:sp>
        <p:nvSpPr>
          <p:cNvPr id="4" name="Title 7"/>
          <p:cNvSpPr txBox="1">
            <a:spLocks noGrp="1"/>
          </p:cNvSpPr>
          <p:nvPr>
            <p:ph type="title"/>
          </p:nvPr>
        </p:nvSpPr>
        <p:spPr>
          <a:xfrm>
            <a:off x="2971800" y="228600"/>
            <a:ext cx="34290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sp>
        <p:nvSpPr>
          <p:cNvPr id="7" name="Title 7"/>
          <p:cNvSpPr txBox="1">
            <a:spLocks/>
          </p:cNvSpPr>
          <p:nvPr/>
        </p:nvSpPr>
        <p:spPr>
          <a:xfrm>
            <a:off x="570282" y="2155180"/>
            <a:ext cx="4527884"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i="1" dirty="0" smtClean="0">
                <a:solidFill>
                  <a:srgbClr val="002060"/>
                </a:solidFill>
              </a:rPr>
              <a:t>=&gt;</a:t>
            </a:r>
            <a:r>
              <a:rPr lang="en-US" sz="3200" i="1" dirty="0" smtClean="0"/>
              <a:t> </a:t>
            </a:r>
            <a:r>
              <a:rPr lang="en-US" sz="3200" b="1" dirty="0">
                <a:solidFill>
                  <a:srgbClr val="0070C0"/>
                </a:solidFill>
              </a:rPr>
              <a:t>election</a:t>
            </a:r>
            <a:r>
              <a:rPr lang="en-US" sz="3200" dirty="0"/>
              <a:t> </a:t>
            </a:r>
            <a:r>
              <a:rPr lang="en-US" sz="3200" i="1" dirty="0">
                <a:solidFill>
                  <a:srgbClr val="FF0000"/>
                </a:solidFill>
              </a:rPr>
              <a:t>(n)</a:t>
            </a:r>
            <a:r>
              <a:rPr lang="en-US" sz="3200" i="1" dirty="0"/>
              <a:t>   </a:t>
            </a:r>
            <a:r>
              <a:rPr lang="en-US" sz="3200" dirty="0">
                <a:solidFill>
                  <a:srgbClr val="C00000"/>
                </a:solidFill>
              </a:rPr>
              <a:t>/</a:t>
            </a:r>
            <a:r>
              <a:rPr lang="en-US" sz="3200" dirty="0" err="1">
                <a:solidFill>
                  <a:srgbClr val="C00000"/>
                </a:solidFill>
              </a:rPr>
              <a:t>ɪ'lekʃn</a:t>
            </a:r>
            <a:r>
              <a:rPr lang="en-US" sz="3200" dirty="0" smtClean="0">
                <a:solidFill>
                  <a:srgbClr val="C00000"/>
                </a:solidFill>
              </a:rPr>
              <a:t>/</a:t>
            </a:r>
            <a:endParaRPr lang="en-US" sz="3200" dirty="0">
              <a:solidFill>
                <a:srgbClr val="C00000"/>
              </a:solidFill>
            </a:endParaRPr>
          </a:p>
        </p:txBody>
      </p:sp>
      <p:pic>
        <p:nvPicPr>
          <p:cNvPr id="9" name="Picture 8"/>
          <p:cNvPicPr>
            <a:picLocks noChangeAspect="1"/>
          </p:cNvPicPr>
          <p:nvPr/>
        </p:nvPicPr>
        <p:blipFill>
          <a:blip r:embed="rId2"/>
          <a:stretch>
            <a:fillRect/>
          </a:stretch>
        </p:blipFill>
        <p:spPr>
          <a:xfrm rot="297431">
            <a:off x="4876561" y="2778849"/>
            <a:ext cx="4013136" cy="3231285"/>
          </a:xfrm>
          <a:prstGeom prst="rect">
            <a:avLst/>
          </a:prstGeom>
        </p:spPr>
      </p:pic>
      <p:grpSp>
        <p:nvGrpSpPr>
          <p:cNvPr id="12" name="Group 11"/>
          <p:cNvGrpSpPr/>
          <p:nvPr/>
        </p:nvGrpSpPr>
        <p:grpSpPr>
          <a:xfrm rot="21367697">
            <a:off x="776824" y="3040571"/>
            <a:ext cx="4114800" cy="3400147"/>
            <a:chOff x="4800600" y="3354245"/>
            <a:chExt cx="4114800" cy="3283176"/>
          </a:xfrm>
        </p:grpSpPr>
        <p:pic>
          <p:nvPicPr>
            <p:cNvPr id="5" name="Picture 4" descr="Kết quả hình ảnh cho image for  the election"/>
            <p:cNvPicPr/>
            <p:nvPr/>
          </p:nvPicPr>
          <p:blipFill>
            <a:blip r:embed="rId3">
              <a:extLst>
                <a:ext uri="{28A0092B-C50C-407E-A947-70E740481C1C}">
                  <a14:useLocalDpi xmlns:a14="http://schemas.microsoft.com/office/drawing/2010/main" val="0"/>
                </a:ext>
              </a:extLst>
            </a:blip>
            <a:srcRect/>
            <a:stretch>
              <a:fillRect/>
            </a:stretch>
          </p:blipFill>
          <p:spPr bwMode="auto">
            <a:xfrm>
              <a:off x="4800600" y="3354245"/>
              <a:ext cx="4114800" cy="3283176"/>
            </a:xfrm>
            <a:prstGeom prst="rect">
              <a:avLst/>
            </a:prstGeom>
            <a:noFill/>
            <a:ln>
              <a:noFill/>
            </a:ln>
          </p:spPr>
        </p:pic>
        <p:pic>
          <p:nvPicPr>
            <p:cNvPr id="3076" name="Picture 4" descr="Hình ảnh có liên qua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12159" y="5152175"/>
              <a:ext cx="683114" cy="448774"/>
            </a:xfrm>
            <a:prstGeom prst="rect">
              <a:avLst/>
            </a:prstGeom>
            <a:noFill/>
            <a:extLst>
              <a:ext uri="{909E8E84-426E-40DD-AFC4-6F175D3DCCD1}">
                <a14:hiddenFill xmlns:a14="http://schemas.microsoft.com/office/drawing/2010/main">
                  <a:solidFill>
                    <a:srgbClr val="FFFFFF"/>
                  </a:solidFill>
                </a14:hiddenFill>
              </a:ext>
            </a:extLst>
          </p:spPr>
        </p:pic>
      </p:grpSp>
      <p:pic>
        <p:nvPicPr>
          <p:cNvPr id="11" name="Picture 10"/>
          <p:cNvPicPr>
            <a:picLocks noChangeAspect="1"/>
          </p:cNvPicPr>
          <p:nvPr/>
        </p:nvPicPr>
        <p:blipFill>
          <a:blip r:embed="rId5" cstate="print"/>
          <a:stretch>
            <a:fillRect/>
          </a:stretch>
        </p:blipFill>
        <p:spPr>
          <a:xfrm rot="21367697">
            <a:off x="778916" y="4561562"/>
            <a:ext cx="1205882" cy="571878"/>
          </a:xfrm>
          <a:prstGeom prst="rect">
            <a:avLst/>
          </a:prstGeom>
        </p:spPr>
      </p:pic>
      <p:pic>
        <p:nvPicPr>
          <p:cNvPr id="2" name="Picture 1"/>
          <p:cNvPicPr>
            <a:picLocks noChangeAspect="1"/>
          </p:cNvPicPr>
          <p:nvPr/>
        </p:nvPicPr>
        <p:blipFill>
          <a:blip r:embed="rId6"/>
          <a:stretch>
            <a:fillRect/>
          </a:stretch>
        </p:blipFill>
        <p:spPr>
          <a:xfrm rot="21296478">
            <a:off x="771318" y="3155037"/>
            <a:ext cx="1148941" cy="1442957"/>
          </a:xfrm>
          <a:prstGeom prst="rect">
            <a:avLst/>
          </a:prstGeom>
        </p:spPr>
      </p:pic>
      <p:sp>
        <p:nvSpPr>
          <p:cNvPr id="13" name="Title 7"/>
          <p:cNvSpPr txBox="1">
            <a:spLocks/>
          </p:cNvSpPr>
          <p:nvPr/>
        </p:nvSpPr>
        <p:spPr>
          <a:xfrm>
            <a:off x="3200400" y="813375"/>
            <a:ext cx="2161077"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b="1" dirty="0">
                <a:solidFill>
                  <a:srgbClr val="00B050"/>
                </a:solidFill>
              </a:rPr>
              <a:t> </a:t>
            </a:r>
            <a:r>
              <a:rPr lang="en-US" sz="2800" b="1" dirty="0" smtClean="0">
                <a:solidFill>
                  <a:srgbClr val="00B050"/>
                </a:solidFill>
              </a:rPr>
              <a:t> </a:t>
            </a:r>
            <a:r>
              <a:rPr lang="en-US" sz="2800" b="1" dirty="0" smtClean="0">
                <a:solidFill>
                  <a:srgbClr val="002060"/>
                </a:solidFill>
              </a:rPr>
              <a:t>choose </a:t>
            </a:r>
            <a:r>
              <a:rPr lang="en-US" sz="2800" i="1" dirty="0" smtClean="0">
                <a:solidFill>
                  <a:srgbClr val="FF0000"/>
                </a:solidFill>
              </a:rPr>
              <a:t>(v)</a:t>
            </a:r>
            <a:endParaRPr lang="en-US" sz="2800" b="1" dirty="0">
              <a:solidFill>
                <a:srgbClr val="FF0000"/>
              </a:solidFill>
            </a:endParaRPr>
          </a:p>
        </p:txBody>
      </p:sp>
    </p:spTree>
    <p:extLst>
      <p:ext uri="{BB962C8B-B14F-4D97-AF65-F5344CB8AC3E}">
        <p14:creationId xmlns:p14="http://schemas.microsoft.com/office/powerpoint/2010/main" val="3754139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9560" y="1085671"/>
            <a:ext cx="8229600" cy="5791200"/>
          </a:xfrm>
        </p:spPr>
        <p:txBody>
          <a:bodyPr>
            <a:normAutofit/>
          </a:bodyPr>
          <a:lstStyle/>
          <a:p>
            <a:endParaRPr lang="vi-VN" b="1" dirty="0" smtClean="0">
              <a:solidFill>
                <a:srgbClr val="00B050"/>
              </a:solidFill>
            </a:endParaRPr>
          </a:p>
          <a:p>
            <a:endParaRPr lang="vi-VN" b="1" dirty="0" smtClean="0">
              <a:solidFill>
                <a:srgbClr val="00B050"/>
              </a:solidFill>
            </a:endParaRPr>
          </a:p>
          <a:p>
            <a:endParaRPr lang="vi-VN" b="1" dirty="0" smtClean="0">
              <a:solidFill>
                <a:srgbClr val="00B050"/>
              </a:solidFill>
            </a:endParaRPr>
          </a:p>
          <a:p>
            <a:pPr>
              <a:buNone/>
            </a:pPr>
            <a:endParaRPr lang="en-US" b="1" dirty="0" smtClean="0">
              <a:solidFill>
                <a:srgbClr val="FFC000"/>
              </a:solidFill>
            </a:endParaRPr>
          </a:p>
          <a:p>
            <a:endParaRPr lang="vi-VN" b="1" dirty="0" smtClean="0">
              <a:solidFill>
                <a:srgbClr val="00B050"/>
              </a:solidFill>
            </a:endParaRPr>
          </a:p>
          <a:p>
            <a:endParaRPr lang="vi-VN" b="1" dirty="0" smtClean="0">
              <a:solidFill>
                <a:srgbClr val="00B050"/>
              </a:solidFill>
            </a:endParaRPr>
          </a:p>
          <a:p>
            <a:endParaRPr lang="vi-VN" b="1" dirty="0" smtClean="0">
              <a:solidFill>
                <a:srgbClr val="00B050"/>
              </a:solidFill>
            </a:endParaRPr>
          </a:p>
          <a:p>
            <a:pPr>
              <a:buNone/>
            </a:pPr>
            <a:endParaRPr lang="vi-VN" b="1" dirty="0" smtClean="0">
              <a:solidFill>
                <a:srgbClr val="00B050"/>
              </a:solidFill>
            </a:endParaRPr>
          </a:p>
          <a:p>
            <a:endParaRPr lang="vi-VN" b="1" dirty="0" smtClean="0">
              <a:solidFill>
                <a:srgbClr val="00B050"/>
              </a:solidFill>
            </a:endParaRPr>
          </a:p>
          <a:p>
            <a:pPr>
              <a:buNone/>
            </a:pPr>
            <a:endParaRPr lang="en-US" i="1" dirty="0"/>
          </a:p>
        </p:txBody>
      </p:sp>
      <p:sp>
        <p:nvSpPr>
          <p:cNvPr id="4" name="Title 7"/>
          <p:cNvSpPr txBox="1">
            <a:spLocks/>
          </p:cNvSpPr>
          <p:nvPr/>
        </p:nvSpPr>
        <p:spPr>
          <a:xfrm>
            <a:off x="3258267" y="58000"/>
            <a:ext cx="2996264"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800" b="1" cap="all"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latin typeface="Arial" pitchFamily="34" charset="0"/>
                <a:cs typeface="Arial" pitchFamily="34" charset="0"/>
              </a:rPr>
              <a:t>vocabulary</a:t>
            </a:r>
            <a:endParaRPr lang="en-US" sz="2800" dirty="0">
              <a:solidFill>
                <a:srgbClr val="7030A0"/>
              </a:solidFill>
            </a:endParaRPr>
          </a:p>
        </p:txBody>
      </p:sp>
      <p:pic>
        <p:nvPicPr>
          <p:cNvPr id="5" name="Picture 4" descr="Kết quả hình ảnh cho image for  the press pass"/>
          <p:cNvPicPr/>
          <p:nvPr/>
        </p:nvPicPr>
        <p:blipFill>
          <a:blip r:embed="rId2">
            <a:extLst>
              <a:ext uri="{28A0092B-C50C-407E-A947-70E740481C1C}">
                <a14:useLocalDpi xmlns:a14="http://schemas.microsoft.com/office/drawing/2010/main" val="0"/>
              </a:ext>
            </a:extLst>
          </a:blip>
          <a:srcRect/>
          <a:stretch>
            <a:fillRect/>
          </a:stretch>
        </p:blipFill>
        <p:spPr bwMode="auto">
          <a:xfrm>
            <a:off x="4860156" y="2694893"/>
            <a:ext cx="3810000" cy="3517232"/>
          </a:xfrm>
          <a:prstGeom prst="rect">
            <a:avLst/>
          </a:prstGeom>
          <a:noFill/>
          <a:ln>
            <a:noFill/>
          </a:ln>
        </p:spPr>
      </p:pic>
      <p:sp>
        <p:nvSpPr>
          <p:cNvPr id="6" name="Title 7"/>
          <p:cNvSpPr txBox="1">
            <a:spLocks/>
          </p:cNvSpPr>
          <p:nvPr/>
        </p:nvSpPr>
        <p:spPr>
          <a:xfrm>
            <a:off x="441960" y="1786952"/>
            <a:ext cx="8702040" cy="1815882"/>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i="1" dirty="0" smtClean="0">
                <a:solidFill>
                  <a:schemeClr val="accent2">
                    <a:lumMod val="50000"/>
                  </a:schemeClr>
                </a:solidFill>
              </a:rPr>
              <a:t>- </a:t>
            </a:r>
            <a:r>
              <a:rPr lang="en-US" sz="2800" i="1" dirty="0" smtClean="0">
                <a:solidFill>
                  <a:srgbClr val="0070C0"/>
                </a:solidFill>
              </a:rPr>
              <a:t>journalists, photographers, (people work for newspapers, magazines)</a:t>
            </a:r>
            <a:endParaRPr lang="en-US" sz="2800" i="1" dirty="0">
              <a:solidFill>
                <a:srgbClr val="7030A0"/>
              </a:solidFill>
            </a:endParaRPr>
          </a:p>
          <a:p>
            <a:pPr algn="l"/>
            <a:r>
              <a:rPr lang="en-US" sz="2800" i="1" dirty="0" smtClean="0">
                <a:solidFill>
                  <a:schemeClr val="accent2">
                    <a:lumMod val="50000"/>
                  </a:schemeClr>
                </a:solidFill>
              </a:rPr>
              <a:t> </a:t>
            </a:r>
            <a:r>
              <a:rPr lang="vi-VN" sz="2800" i="1" dirty="0" smtClean="0">
                <a:solidFill>
                  <a:schemeClr val="accent2">
                    <a:lumMod val="50000"/>
                  </a:schemeClr>
                </a:solidFill>
              </a:rPr>
              <a:t/>
            </a:r>
            <a:br>
              <a:rPr lang="vi-VN" sz="2800" i="1" dirty="0" smtClean="0">
                <a:solidFill>
                  <a:schemeClr val="accent2">
                    <a:lumMod val="50000"/>
                  </a:schemeClr>
                </a:solidFill>
              </a:rPr>
            </a:br>
            <a:r>
              <a:rPr lang="vi-VN" sz="2800" i="1" dirty="0" smtClean="0">
                <a:solidFill>
                  <a:schemeClr val="accent2">
                    <a:lumMod val="50000"/>
                  </a:schemeClr>
                </a:solidFill>
              </a:rPr>
              <a:t>                                                             </a:t>
            </a:r>
            <a:endParaRPr lang="en-US" sz="2800" dirty="0">
              <a:latin typeface="+mn-lt"/>
            </a:endParaRPr>
          </a:p>
        </p:txBody>
      </p:sp>
      <p:sp>
        <p:nvSpPr>
          <p:cNvPr id="7" name="Title 7"/>
          <p:cNvSpPr txBox="1">
            <a:spLocks/>
          </p:cNvSpPr>
          <p:nvPr/>
        </p:nvSpPr>
        <p:spPr>
          <a:xfrm>
            <a:off x="290964" y="2850493"/>
            <a:ext cx="2996264"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p</a:t>
            </a:r>
            <a:r>
              <a:rPr lang="en-US" sz="3200" b="1" dirty="0" smtClean="0">
                <a:solidFill>
                  <a:srgbClr val="00B050"/>
                </a:solidFill>
              </a:rPr>
              <a:t>ass </a:t>
            </a:r>
            <a:r>
              <a:rPr lang="en-US" sz="3200" i="1" dirty="0" smtClean="0">
                <a:solidFill>
                  <a:srgbClr val="FF0000"/>
                </a:solidFill>
              </a:rPr>
              <a:t>(n)</a:t>
            </a:r>
            <a:r>
              <a:rPr lang="en-US" sz="3200" dirty="0" smtClean="0"/>
              <a:t>:   </a:t>
            </a:r>
            <a:r>
              <a:rPr lang="en-US" sz="3200" dirty="0" smtClean="0">
                <a:solidFill>
                  <a:srgbClr val="C00000"/>
                </a:solidFill>
              </a:rPr>
              <a:t>/</a:t>
            </a:r>
            <a:r>
              <a:rPr lang="en-US" sz="3200" dirty="0" err="1" smtClean="0">
                <a:solidFill>
                  <a:srgbClr val="C00000"/>
                </a:solidFill>
              </a:rPr>
              <a:t>pa:s</a:t>
            </a:r>
            <a:r>
              <a:rPr lang="vi-VN" sz="3200" dirty="0" smtClean="0">
                <a:solidFill>
                  <a:srgbClr val="C00000"/>
                </a:solidFill>
              </a:rPr>
              <a:t>/</a:t>
            </a:r>
            <a:endParaRPr lang="en-US" sz="3200" dirty="0">
              <a:solidFill>
                <a:srgbClr val="C00000"/>
              </a:solidFill>
            </a:endParaRPr>
          </a:p>
        </p:txBody>
      </p:sp>
      <p:sp>
        <p:nvSpPr>
          <p:cNvPr id="8" name="Title 7"/>
          <p:cNvSpPr txBox="1">
            <a:spLocks/>
          </p:cNvSpPr>
          <p:nvPr/>
        </p:nvSpPr>
        <p:spPr>
          <a:xfrm>
            <a:off x="213360" y="3590868"/>
            <a:ext cx="4495800" cy="1815882"/>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dirty="0" smtClean="0"/>
              <a:t> </a:t>
            </a:r>
            <a:r>
              <a:rPr lang="en-US" sz="2800" i="1" dirty="0" smtClean="0">
                <a:solidFill>
                  <a:schemeClr val="accent2">
                    <a:lumMod val="50000"/>
                  </a:schemeClr>
                </a:solidFill>
              </a:rPr>
              <a:t>An official document</a:t>
            </a:r>
          </a:p>
          <a:p>
            <a:pPr algn="l"/>
            <a:r>
              <a:rPr lang="en-US" sz="2800" i="1" dirty="0" smtClean="0">
                <a:solidFill>
                  <a:schemeClr val="accent2">
                    <a:lumMod val="50000"/>
                  </a:schemeClr>
                </a:solidFill>
              </a:rPr>
              <a:t>that shows you have the</a:t>
            </a:r>
            <a:r>
              <a:rPr lang="vi-VN" sz="2800" i="1" dirty="0" smtClean="0">
                <a:solidFill>
                  <a:schemeClr val="accent2">
                    <a:lumMod val="50000"/>
                  </a:schemeClr>
                </a:solidFill>
              </a:rPr>
              <a:t> </a:t>
            </a:r>
            <a:r>
              <a:rPr lang="en-US" sz="2800" i="1" dirty="0" smtClean="0">
                <a:solidFill>
                  <a:schemeClr val="accent2">
                    <a:lumMod val="50000"/>
                  </a:schemeClr>
                </a:solidFill>
              </a:rPr>
              <a:t>right </a:t>
            </a:r>
            <a:r>
              <a:rPr lang="vi-VN" sz="2800" i="1" dirty="0" smtClean="0">
                <a:solidFill>
                  <a:schemeClr val="accent2">
                    <a:lumMod val="50000"/>
                  </a:schemeClr>
                </a:solidFill>
              </a:rPr>
              <a:t> </a:t>
            </a:r>
            <a:r>
              <a:rPr lang="en-US" sz="2800" i="1" dirty="0" smtClean="0">
                <a:solidFill>
                  <a:schemeClr val="accent2">
                    <a:lumMod val="50000"/>
                  </a:schemeClr>
                </a:solidFill>
              </a:rPr>
              <a:t>to enter or leave a place.</a:t>
            </a:r>
          </a:p>
          <a:p>
            <a:r>
              <a:rPr lang="en-US" sz="2800" dirty="0" smtClean="0"/>
              <a:t>=&gt; </a:t>
            </a:r>
            <a:r>
              <a:rPr lang="en-US" sz="2800" i="1" dirty="0" smtClean="0">
                <a:solidFill>
                  <a:srgbClr val="0070C0"/>
                </a:solidFill>
              </a:rPr>
              <a:t>A bus pass, boarding pass</a:t>
            </a:r>
            <a:endParaRPr lang="en-US" sz="2800" b="1" dirty="0"/>
          </a:p>
        </p:txBody>
      </p:sp>
      <p:sp>
        <p:nvSpPr>
          <p:cNvPr id="9" name="Title 7"/>
          <p:cNvSpPr txBox="1">
            <a:spLocks/>
          </p:cNvSpPr>
          <p:nvPr/>
        </p:nvSpPr>
        <p:spPr>
          <a:xfrm>
            <a:off x="57752" y="554164"/>
            <a:ext cx="36576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a:t>
            </a:r>
            <a:r>
              <a:rPr lang="en-US" sz="3200" b="1" dirty="0" smtClean="0">
                <a:solidFill>
                  <a:srgbClr val="002060"/>
                </a:solidFill>
              </a:rPr>
              <a:t>press pass </a:t>
            </a:r>
            <a:r>
              <a:rPr lang="en-US" sz="3200" i="1" dirty="0" smtClean="0">
                <a:solidFill>
                  <a:srgbClr val="FF0000"/>
                </a:solidFill>
              </a:rPr>
              <a:t>(n)</a:t>
            </a:r>
            <a:endParaRPr lang="en-US" sz="3200" b="1" dirty="0">
              <a:solidFill>
                <a:srgbClr val="FF0000"/>
              </a:solidFill>
            </a:endParaRPr>
          </a:p>
        </p:txBody>
      </p:sp>
      <p:pic>
        <p:nvPicPr>
          <p:cNvPr id="11" name="Picture 10"/>
          <p:cNvPicPr>
            <a:picLocks noChangeAspect="1"/>
          </p:cNvPicPr>
          <p:nvPr/>
        </p:nvPicPr>
        <p:blipFill>
          <a:blip r:embed="rId3"/>
          <a:stretch>
            <a:fillRect/>
          </a:stretch>
        </p:blipFill>
        <p:spPr>
          <a:xfrm>
            <a:off x="69783" y="1058956"/>
            <a:ext cx="3188484" cy="819329"/>
          </a:xfrm>
          <a:prstGeom prst="rect">
            <a:avLst/>
          </a:prstGeom>
        </p:spPr>
      </p:pic>
    </p:spTree>
    <p:extLst>
      <p:ext uri="{BB962C8B-B14F-4D97-AF65-F5344CB8AC3E}">
        <p14:creationId xmlns:p14="http://schemas.microsoft.com/office/powerpoint/2010/main" val="1431602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7"/>
          <p:cNvSpPr txBox="1">
            <a:spLocks noGrp="1"/>
          </p:cNvSpPr>
          <p:nvPr>
            <p:ph type="title"/>
          </p:nvPr>
        </p:nvSpPr>
        <p:spPr>
          <a:xfrm>
            <a:off x="3250096" y="125012"/>
            <a:ext cx="30480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sp>
        <p:nvSpPr>
          <p:cNvPr id="7" name="Title 7"/>
          <p:cNvSpPr txBox="1">
            <a:spLocks/>
          </p:cNvSpPr>
          <p:nvPr/>
        </p:nvSpPr>
        <p:spPr>
          <a:xfrm>
            <a:off x="304800" y="684861"/>
            <a:ext cx="47244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victory</a:t>
            </a:r>
            <a:r>
              <a:rPr lang="en-US" sz="3200" b="1" dirty="0" smtClean="0">
                <a:solidFill>
                  <a:srgbClr val="002060"/>
                </a:solidFill>
              </a:rPr>
              <a:t> </a:t>
            </a:r>
            <a:r>
              <a:rPr lang="en-US" sz="3200" i="1" dirty="0" smtClean="0">
                <a:solidFill>
                  <a:srgbClr val="C00000"/>
                </a:solidFill>
              </a:rPr>
              <a:t>(n): </a:t>
            </a:r>
            <a:r>
              <a:rPr lang="en-US" sz="3200" dirty="0" smtClean="0">
                <a:solidFill>
                  <a:schemeClr val="accent6">
                    <a:lumMod val="50000"/>
                  </a:schemeClr>
                </a:solidFill>
              </a:rPr>
              <a:t>/ '</a:t>
            </a:r>
            <a:r>
              <a:rPr lang="en-US" sz="3200" dirty="0" err="1" smtClean="0">
                <a:solidFill>
                  <a:schemeClr val="accent6">
                    <a:lumMod val="50000"/>
                  </a:schemeClr>
                </a:solidFill>
              </a:rPr>
              <a:t>vɪktəri</a:t>
            </a:r>
            <a:r>
              <a:rPr lang="en-US" sz="3200" dirty="0" smtClean="0">
                <a:solidFill>
                  <a:schemeClr val="accent6">
                    <a:lumMod val="50000"/>
                  </a:schemeClr>
                </a:solidFill>
              </a:rPr>
              <a:t>/</a:t>
            </a:r>
            <a:endParaRPr lang="en-US" sz="3200" i="1" dirty="0">
              <a:solidFill>
                <a:schemeClr val="accent6">
                  <a:lumMod val="50000"/>
                </a:schemeClr>
              </a:solidFill>
            </a:endParaRPr>
          </a:p>
        </p:txBody>
      </p:sp>
      <p:sp>
        <p:nvSpPr>
          <p:cNvPr id="8" name="Title 7"/>
          <p:cNvSpPr txBox="1">
            <a:spLocks/>
          </p:cNvSpPr>
          <p:nvPr/>
        </p:nvSpPr>
        <p:spPr>
          <a:xfrm>
            <a:off x="1828800" y="1332638"/>
            <a:ext cx="68580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a:t>
            </a:r>
            <a:r>
              <a:rPr lang="en-US" sz="2800" i="1" dirty="0" smtClean="0">
                <a:solidFill>
                  <a:srgbClr val="C00000"/>
                </a:solidFill>
              </a:rPr>
              <a:t>the act of defeating an opponent or enemy</a:t>
            </a:r>
            <a:endParaRPr lang="en-US" sz="2800" i="1" dirty="0">
              <a:solidFill>
                <a:srgbClr val="C00000"/>
              </a:solidFill>
            </a:endParaRPr>
          </a:p>
        </p:txBody>
      </p:sp>
      <p:sp>
        <p:nvSpPr>
          <p:cNvPr id="9" name="Title 7"/>
          <p:cNvSpPr txBox="1">
            <a:spLocks/>
          </p:cNvSpPr>
          <p:nvPr/>
        </p:nvSpPr>
        <p:spPr>
          <a:xfrm>
            <a:off x="170621" y="2063788"/>
            <a:ext cx="7724274"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a:t>
            </a:r>
            <a:r>
              <a:rPr lang="en-US" sz="3200" dirty="0" err="1" smtClean="0">
                <a:solidFill>
                  <a:srgbClr val="002060"/>
                </a:solidFill>
              </a:rPr>
              <a:t>e.g</a:t>
            </a:r>
            <a:r>
              <a:rPr lang="en-US" sz="3200" dirty="0" smtClean="0">
                <a:solidFill>
                  <a:srgbClr val="002060"/>
                </a:solidFill>
              </a:rPr>
              <a:t>: Obama won the presidential election.</a:t>
            </a:r>
            <a:endParaRPr lang="en-US" sz="3200" i="1" dirty="0">
              <a:solidFill>
                <a:srgbClr val="C00000"/>
              </a:solidFill>
            </a:endParaRPr>
          </a:p>
        </p:txBody>
      </p:sp>
      <p:sp>
        <p:nvSpPr>
          <p:cNvPr id="10" name="Title 7"/>
          <p:cNvSpPr txBox="1">
            <a:spLocks/>
          </p:cNvSpPr>
          <p:nvPr/>
        </p:nvSpPr>
        <p:spPr>
          <a:xfrm>
            <a:off x="6973957" y="4673388"/>
            <a:ext cx="18288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a victory</a:t>
            </a:r>
            <a:endParaRPr lang="en-US" sz="3200" b="1" i="1" dirty="0">
              <a:solidFill>
                <a:srgbClr val="00B050"/>
              </a:solidFill>
            </a:endParaRPr>
          </a:p>
        </p:txBody>
      </p:sp>
      <p:cxnSp>
        <p:nvCxnSpPr>
          <p:cNvPr id="12" name="Straight Connector 11"/>
          <p:cNvCxnSpPr/>
          <p:nvPr/>
        </p:nvCxnSpPr>
        <p:spPr>
          <a:xfrm>
            <a:off x="2488096" y="2590800"/>
            <a:ext cx="4674704"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4" name="Title 7"/>
          <p:cNvSpPr txBox="1">
            <a:spLocks/>
          </p:cNvSpPr>
          <p:nvPr/>
        </p:nvSpPr>
        <p:spPr>
          <a:xfrm>
            <a:off x="170621" y="3586849"/>
            <a:ext cx="5449957"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a:t>
            </a:r>
            <a:r>
              <a:rPr lang="en-US" sz="3200" dirty="0" err="1" smtClean="0">
                <a:solidFill>
                  <a:srgbClr val="002060"/>
                </a:solidFill>
              </a:rPr>
              <a:t>e.g</a:t>
            </a:r>
            <a:r>
              <a:rPr lang="en-US" sz="3200" dirty="0" smtClean="0">
                <a:solidFill>
                  <a:srgbClr val="002060"/>
                </a:solidFill>
              </a:rPr>
              <a:t>: She won the competition.</a:t>
            </a:r>
            <a:endParaRPr lang="en-US" sz="3200" i="1" dirty="0">
              <a:solidFill>
                <a:srgbClr val="C00000"/>
              </a:solidFill>
            </a:endParaRPr>
          </a:p>
        </p:txBody>
      </p:sp>
      <p:cxnSp>
        <p:nvCxnSpPr>
          <p:cNvPr id="15" name="Straight Connector 14"/>
          <p:cNvCxnSpPr/>
          <p:nvPr/>
        </p:nvCxnSpPr>
        <p:spPr>
          <a:xfrm>
            <a:off x="1928191" y="4136111"/>
            <a:ext cx="3329609"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Title 7"/>
          <p:cNvSpPr txBox="1">
            <a:spLocks/>
          </p:cNvSpPr>
          <p:nvPr/>
        </p:nvSpPr>
        <p:spPr>
          <a:xfrm>
            <a:off x="228600" y="5319287"/>
            <a:ext cx="5449957"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rgbClr val="00B050"/>
                </a:solidFill>
              </a:rPr>
              <a:t> </a:t>
            </a:r>
            <a:r>
              <a:rPr lang="en-US" sz="3200" b="1" dirty="0" smtClean="0">
                <a:solidFill>
                  <a:srgbClr val="00B050"/>
                </a:solidFill>
              </a:rPr>
              <a:t> </a:t>
            </a:r>
            <a:r>
              <a:rPr lang="en-US" sz="3200" dirty="0" err="1" smtClean="0">
                <a:solidFill>
                  <a:srgbClr val="002060"/>
                </a:solidFill>
              </a:rPr>
              <a:t>e.g</a:t>
            </a:r>
            <a:r>
              <a:rPr lang="en-US" sz="3200" dirty="0" smtClean="0">
                <a:solidFill>
                  <a:srgbClr val="002060"/>
                </a:solidFill>
              </a:rPr>
              <a:t>: He won the game.</a:t>
            </a:r>
            <a:endParaRPr lang="en-US" sz="3200" i="1" dirty="0">
              <a:solidFill>
                <a:srgbClr val="C00000"/>
              </a:solidFill>
            </a:endParaRPr>
          </a:p>
        </p:txBody>
      </p:sp>
      <p:cxnSp>
        <p:nvCxnSpPr>
          <p:cNvPr id="20" name="Straight Connector 19"/>
          <p:cNvCxnSpPr/>
          <p:nvPr/>
        </p:nvCxnSpPr>
        <p:spPr>
          <a:xfrm>
            <a:off x="1794013" y="5791200"/>
            <a:ext cx="231913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0" idx="1"/>
          </p:cNvCxnSpPr>
          <p:nvPr/>
        </p:nvCxnSpPr>
        <p:spPr>
          <a:xfrm flipH="1" flipV="1">
            <a:off x="5582478" y="2734612"/>
            <a:ext cx="1391479" cy="2231164"/>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10" idx="1"/>
          </p:cNvCxnSpPr>
          <p:nvPr/>
        </p:nvCxnSpPr>
        <p:spPr>
          <a:xfrm flipH="1" flipV="1">
            <a:off x="4191000" y="4171624"/>
            <a:ext cx="2782957" cy="794152"/>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stCxn id="10" idx="1"/>
          </p:cNvCxnSpPr>
          <p:nvPr/>
        </p:nvCxnSpPr>
        <p:spPr>
          <a:xfrm flipH="1">
            <a:off x="4267200" y="4965776"/>
            <a:ext cx="2706757" cy="584775"/>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9649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par>
                                <p:cTn id="16" presetID="22" presetClass="entr" presetSubtype="4"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wipe(down)">
                                      <p:cBhvr>
                                        <p:cTn id="18" dur="500"/>
                                        <p:tgtEl>
                                          <p:spTgt spid="2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left)">
                                      <p:cBhvr>
                                        <p:cTn id="28" dur="500"/>
                                        <p:tgtEl>
                                          <p:spTgt spid="15"/>
                                        </p:tgtEl>
                                      </p:cBhvr>
                                    </p:animEffect>
                                  </p:childTnLst>
                                </p:cTn>
                              </p:par>
                              <p:par>
                                <p:cTn id="29" presetID="22" presetClass="entr" presetSubtype="4"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down)">
                                      <p:cBhvr>
                                        <p:cTn id="31" dur="500"/>
                                        <p:tgtEl>
                                          <p:spTgt spid="31"/>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randombar(horizontal)">
                                      <p:cBhvr>
                                        <p:cTn id="36" dur="500"/>
                                        <p:tgtEl>
                                          <p:spTgt spid="1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left)">
                                      <p:cBhvr>
                                        <p:cTn id="41" dur="500"/>
                                        <p:tgtEl>
                                          <p:spTgt spid="20"/>
                                        </p:tgtEl>
                                      </p:cBhvr>
                                    </p:animEffect>
                                  </p:childTnLst>
                                </p:cTn>
                              </p:par>
                              <p:par>
                                <p:cTn id="42" presetID="22" presetClass="entr" presetSubtype="2" fill="hold" nodeType="withEffect">
                                  <p:stCondLst>
                                    <p:cond delay="0"/>
                                  </p:stCondLst>
                                  <p:childTnLst>
                                    <p:set>
                                      <p:cBhvr>
                                        <p:cTn id="43" dur="1" fill="hold">
                                          <p:stCondLst>
                                            <p:cond delay="0"/>
                                          </p:stCondLst>
                                        </p:cTn>
                                        <p:tgtEl>
                                          <p:spTgt spid="33"/>
                                        </p:tgtEl>
                                        <p:attrNameLst>
                                          <p:attrName>style.visibility</p:attrName>
                                        </p:attrNameLst>
                                      </p:cBhvr>
                                      <p:to>
                                        <p:strVal val="visible"/>
                                      </p:to>
                                    </p:set>
                                    <p:animEffect transition="in" filter="wipe(right)">
                                      <p:cBhvr>
                                        <p:cTn id="44" dur="500"/>
                                        <p:tgtEl>
                                          <p:spTgt spid="33"/>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circle(in)">
                                      <p:cBhvr>
                                        <p:cTn id="4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4"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982941"/>
            <a:ext cx="2133600" cy="609600"/>
          </a:xfrm>
        </p:spPr>
        <p:txBody>
          <a:bodyPr>
            <a:normAutofit fontScale="25000" lnSpcReduction="20000"/>
          </a:bodyPr>
          <a:lstStyle/>
          <a:p>
            <a:r>
              <a:rPr lang="vi-VN" sz="11200" b="1" dirty="0" smtClean="0">
                <a:solidFill>
                  <a:srgbClr val="002060"/>
                </a:solidFill>
              </a:rPr>
              <a:t>go crazy</a:t>
            </a:r>
            <a:r>
              <a:rPr lang="en-US" sz="11200" dirty="0" smtClean="0"/>
              <a:t> </a:t>
            </a:r>
            <a:r>
              <a:rPr lang="en-US" sz="11200" dirty="0"/>
              <a:t>	</a:t>
            </a:r>
            <a:r>
              <a:rPr lang="en-US" dirty="0"/>
              <a:t>	</a:t>
            </a:r>
            <a:endParaRPr lang="en-US" dirty="0" smtClean="0"/>
          </a:p>
          <a:p>
            <a:pPr marL="0" indent="0">
              <a:buNone/>
            </a:pPr>
            <a:r>
              <a:rPr lang="en-US" i="1" dirty="0"/>
              <a:t> </a:t>
            </a:r>
            <a:r>
              <a:rPr lang="en-US" i="1" dirty="0" smtClean="0"/>
              <a:t>                      </a:t>
            </a:r>
            <a:endParaRPr lang="en-US" dirty="0">
              <a:solidFill>
                <a:schemeClr val="accent2">
                  <a:lumMod val="50000"/>
                </a:schemeClr>
              </a:solidFill>
            </a:endParaRPr>
          </a:p>
        </p:txBody>
      </p:sp>
      <p:sp>
        <p:nvSpPr>
          <p:cNvPr id="4" name="Title 7"/>
          <p:cNvSpPr txBox="1">
            <a:spLocks noGrp="1"/>
          </p:cNvSpPr>
          <p:nvPr>
            <p:ph type="title"/>
          </p:nvPr>
        </p:nvSpPr>
        <p:spPr>
          <a:xfrm>
            <a:off x="3124200" y="310476"/>
            <a:ext cx="2971799" cy="46166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2400" dirty="0"/>
          </a:p>
        </p:txBody>
      </p:sp>
      <p:sp>
        <p:nvSpPr>
          <p:cNvPr id="6" name="Title 7"/>
          <p:cNvSpPr txBox="1">
            <a:spLocks/>
          </p:cNvSpPr>
          <p:nvPr/>
        </p:nvSpPr>
        <p:spPr>
          <a:xfrm>
            <a:off x="2971800" y="940320"/>
            <a:ext cx="51054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vi-VN" sz="3200" dirty="0" smtClean="0">
                <a:solidFill>
                  <a:schemeClr val="accent2">
                    <a:lumMod val="50000"/>
                  </a:schemeClr>
                </a:solidFill>
              </a:rPr>
              <a:t> lose control of one’s feelings</a:t>
            </a:r>
            <a:endParaRPr lang="en-US" sz="3200" dirty="0">
              <a:solidFill>
                <a:schemeClr val="accent2">
                  <a:lumMod val="50000"/>
                </a:schemeClr>
              </a:solidFill>
            </a:endParaRPr>
          </a:p>
        </p:txBody>
      </p:sp>
      <p:pic>
        <p:nvPicPr>
          <p:cNvPr id="2" name="Picture 1"/>
          <p:cNvPicPr>
            <a:picLocks noChangeAspect="1"/>
          </p:cNvPicPr>
          <p:nvPr/>
        </p:nvPicPr>
        <p:blipFill>
          <a:blip r:embed="rId2"/>
          <a:stretch>
            <a:fillRect/>
          </a:stretch>
        </p:blipFill>
        <p:spPr>
          <a:xfrm rot="21378579">
            <a:off x="204831" y="2026098"/>
            <a:ext cx="4377376" cy="3976056"/>
          </a:xfrm>
          <a:prstGeom prst="rect">
            <a:avLst/>
          </a:prstGeom>
        </p:spPr>
      </p:pic>
      <p:pic>
        <p:nvPicPr>
          <p:cNvPr id="5" name="Picture 4"/>
          <p:cNvPicPr>
            <a:picLocks noChangeAspect="1"/>
          </p:cNvPicPr>
          <p:nvPr/>
        </p:nvPicPr>
        <p:blipFill>
          <a:blip r:embed="rId3"/>
          <a:stretch>
            <a:fillRect/>
          </a:stretch>
        </p:blipFill>
        <p:spPr>
          <a:xfrm rot="182845">
            <a:off x="4908528" y="1993773"/>
            <a:ext cx="4032570" cy="3910679"/>
          </a:xfrm>
          <a:prstGeom prst="rect">
            <a:avLst/>
          </a:prstGeom>
        </p:spPr>
      </p:pic>
      <p:sp>
        <p:nvSpPr>
          <p:cNvPr id="9" name="Title 7"/>
          <p:cNvSpPr txBox="1">
            <a:spLocks/>
          </p:cNvSpPr>
          <p:nvPr/>
        </p:nvSpPr>
        <p:spPr>
          <a:xfrm>
            <a:off x="691830" y="6070835"/>
            <a:ext cx="845217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vi-VN" sz="3200" dirty="0" smtClean="0">
                <a:solidFill>
                  <a:schemeClr val="accent2">
                    <a:lumMod val="50000"/>
                  </a:schemeClr>
                </a:solidFill>
              </a:rPr>
              <a:t> </a:t>
            </a:r>
            <a:r>
              <a:rPr lang="en-US" sz="2800" b="1" dirty="0" smtClean="0">
                <a:solidFill>
                  <a:srgbClr val="002060"/>
                </a:solidFill>
              </a:rPr>
              <a:t>People </a:t>
            </a:r>
            <a:r>
              <a:rPr lang="en-US" sz="2800" b="1" dirty="0" smtClean="0">
                <a:solidFill>
                  <a:srgbClr val="FF0000"/>
                </a:solidFill>
              </a:rPr>
              <a:t>went crazy </a:t>
            </a:r>
            <a:r>
              <a:rPr lang="en-US" sz="2800" b="1" dirty="0" smtClean="0">
                <a:solidFill>
                  <a:srgbClr val="002060"/>
                </a:solidFill>
              </a:rPr>
              <a:t>on the day Obama won the election.</a:t>
            </a:r>
            <a:endParaRPr lang="en-US" sz="2800" b="1" dirty="0">
              <a:solidFill>
                <a:srgbClr val="002060"/>
              </a:solidFill>
            </a:endParaRPr>
          </a:p>
        </p:txBody>
      </p:sp>
    </p:spTree>
    <p:extLst>
      <p:ext uri="{BB962C8B-B14F-4D97-AF65-F5344CB8AC3E}">
        <p14:creationId xmlns:p14="http://schemas.microsoft.com/office/powerpoint/2010/main" val="4264853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125163" y="1359608"/>
            <a:ext cx="7467600" cy="609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2800" b="1" dirty="0" smtClean="0">
                <a:solidFill>
                  <a:srgbClr val="00B050"/>
                </a:solidFill>
              </a:rPr>
              <a:t> </a:t>
            </a:r>
            <a:r>
              <a:rPr lang="vi-VN" sz="2800" b="1" dirty="0" smtClean="0">
                <a:solidFill>
                  <a:srgbClr val="00B050"/>
                </a:solidFill>
              </a:rPr>
              <a:t>1. Why did Tom Pilston go to Chicago?</a:t>
            </a:r>
            <a:endParaRPr lang="en-US" sz="2800" b="1" dirty="0" smtClean="0">
              <a:solidFill>
                <a:srgbClr val="00B050"/>
              </a:solidFill>
            </a:endParaRPr>
          </a:p>
          <a:p>
            <a:pPr marL="0" indent="0">
              <a:buNone/>
            </a:pPr>
            <a:endParaRPr lang="en-US" sz="2800" b="1" dirty="0">
              <a:solidFill>
                <a:srgbClr val="00B050"/>
              </a:solidFill>
            </a:endParaRPr>
          </a:p>
        </p:txBody>
      </p:sp>
      <p:sp>
        <p:nvSpPr>
          <p:cNvPr id="5" name="Subtitle 2"/>
          <p:cNvSpPr txBox="1">
            <a:spLocks/>
          </p:cNvSpPr>
          <p:nvPr/>
        </p:nvSpPr>
        <p:spPr>
          <a:xfrm>
            <a:off x="243980" y="2030860"/>
            <a:ext cx="88392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2060"/>
                </a:solidFill>
              </a:rPr>
              <a:t>2</a:t>
            </a:r>
            <a:r>
              <a:rPr kumimoji="0" lang="vi-VN" sz="2800" b="1" i="0" u="none" strike="noStrike" kern="1200" cap="none" spc="0" normalizeH="0" baseline="0" noProof="0" dirty="0" smtClean="0">
                <a:ln>
                  <a:noFill/>
                </a:ln>
                <a:solidFill>
                  <a:srgbClr val="002060"/>
                </a:solidFill>
                <a:effectLst/>
                <a:uLnTx/>
                <a:uFillTx/>
                <a:latin typeface="+mn-lt"/>
                <a:ea typeface="+mn-ea"/>
                <a:cs typeface="+mn-cs"/>
              </a:rPr>
              <a:t>. Why couldn’t he take a photograph of Obama?</a:t>
            </a:r>
            <a:endParaRPr kumimoji="0" lang="en-US" sz="2800" b="1" i="0" u="none" strike="noStrike" kern="1200" cap="none" spc="0" normalizeH="0" baseline="0" noProof="0" dirty="0">
              <a:ln>
                <a:noFill/>
              </a:ln>
              <a:solidFill>
                <a:srgbClr val="002060"/>
              </a:solidFill>
              <a:effectLst/>
              <a:uLnTx/>
              <a:uFillTx/>
              <a:latin typeface="+mn-lt"/>
              <a:ea typeface="+mn-ea"/>
              <a:cs typeface="+mn-cs"/>
            </a:endParaRPr>
          </a:p>
        </p:txBody>
      </p:sp>
      <p:sp>
        <p:nvSpPr>
          <p:cNvPr id="6" name="Subtitle 2"/>
          <p:cNvSpPr txBox="1">
            <a:spLocks/>
          </p:cNvSpPr>
          <p:nvPr/>
        </p:nvSpPr>
        <p:spPr>
          <a:xfrm>
            <a:off x="243980" y="2656289"/>
            <a:ext cx="86106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C00000"/>
                </a:solidFill>
                <a:effectLst/>
                <a:uLnTx/>
                <a:uFillTx/>
                <a:latin typeface="+mn-lt"/>
                <a:ea typeface="+mn-ea"/>
                <a:cs typeface="+mn-cs"/>
              </a:rPr>
              <a:t>3. What was</a:t>
            </a:r>
            <a:r>
              <a:rPr kumimoji="0" lang="vi-VN" sz="2800" b="1" i="0" u="none" strike="noStrike" kern="1200" cap="none" spc="0" normalizeH="0" noProof="0" dirty="0" smtClean="0">
                <a:ln>
                  <a:noFill/>
                </a:ln>
                <a:solidFill>
                  <a:srgbClr val="C00000"/>
                </a:solidFill>
                <a:effectLst/>
                <a:uLnTx/>
                <a:uFillTx/>
                <a:latin typeface="+mn-lt"/>
                <a:ea typeface="+mn-ea"/>
                <a:cs typeface="+mn-cs"/>
              </a:rPr>
              <a:t> the weather like</a:t>
            </a:r>
            <a:r>
              <a:rPr kumimoji="0" lang="vi-VN" sz="2800" b="1" i="0" u="none" strike="noStrike" kern="1200" cap="none" spc="0" normalizeH="0" baseline="0" noProof="0" dirty="0" smtClean="0">
                <a:ln>
                  <a:noFill/>
                </a:ln>
                <a:solidFill>
                  <a:srgbClr val="C00000"/>
                </a:solidFill>
                <a:effectLst/>
                <a:uLnTx/>
                <a:uFillTx/>
                <a:latin typeface="+mn-lt"/>
                <a:ea typeface="+mn-ea"/>
                <a:cs typeface="+mn-cs"/>
              </a:rPr>
              <a:t>?</a:t>
            </a:r>
            <a:endParaRPr kumimoji="0" lang="en-US" sz="2800" b="1" i="0" u="none" strike="noStrike" kern="1200" cap="none" spc="0" normalizeH="0" baseline="0" noProof="0" dirty="0">
              <a:ln>
                <a:noFill/>
              </a:ln>
              <a:solidFill>
                <a:srgbClr val="C00000"/>
              </a:solidFill>
              <a:effectLst/>
              <a:uLnTx/>
              <a:uFillTx/>
              <a:latin typeface="+mn-lt"/>
              <a:ea typeface="+mn-ea"/>
              <a:cs typeface="+mn-cs"/>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07" y="0"/>
            <a:ext cx="905507"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itle 1"/>
          <p:cNvSpPr txBox="1">
            <a:spLocks/>
          </p:cNvSpPr>
          <p:nvPr/>
        </p:nvSpPr>
        <p:spPr>
          <a:xfrm>
            <a:off x="914400" y="228601"/>
            <a:ext cx="8229600" cy="609599"/>
          </a:xfrm>
          <a:prstGeom prst="rect">
            <a:avLst/>
          </a:prstGeom>
          <a:solidFill>
            <a:srgbClr val="FFFF0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smtClean="0">
                <a:solidFill>
                  <a:schemeClr val="accent6">
                    <a:lumMod val="50000"/>
                  </a:schemeClr>
                </a:solidFill>
              </a:rPr>
              <a:t>Read the text again and answer the questions:</a:t>
            </a:r>
            <a:endParaRPr lang="en-US" sz="3200" b="1" dirty="0">
              <a:solidFill>
                <a:schemeClr val="accent6">
                  <a:lumMod val="50000"/>
                </a:schemeClr>
              </a:solidFill>
            </a:endParaRPr>
          </a:p>
        </p:txBody>
      </p:sp>
      <p:sp>
        <p:nvSpPr>
          <p:cNvPr id="9" name="Subtitle 2"/>
          <p:cNvSpPr>
            <a:spLocks noGrp="1"/>
          </p:cNvSpPr>
          <p:nvPr>
            <p:ph idx="1"/>
          </p:nvPr>
        </p:nvSpPr>
        <p:spPr>
          <a:xfrm>
            <a:off x="208983" y="3335289"/>
            <a:ext cx="8229600" cy="609600"/>
          </a:xfrm>
        </p:spPr>
        <p:txBody>
          <a:bodyPr>
            <a:normAutofit/>
          </a:bodyPr>
          <a:lstStyle/>
          <a:p>
            <a:pPr algn="l">
              <a:buNone/>
            </a:pPr>
            <a:r>
              <a:rPr lang="vi-VN" sz="2800" b="1" dirty="0" smtClean="0">
                <a:solidFill>
                  <a:srgbClr val="7030A0"/>
                </a:solidFill>
              </a:rPr>
              <a:t>4. Where did he take this photo?</a:t>
            </a:r>
            <a:endParaRPr lang="en-US" sz="2800" b="1" dirty="0">
              <a:solidFill>
                <a:srgbClr val="7030A0"/>
              </a:solidFill>
            </a:endParaRPr>
          </a:p>
        </p:txBody>
      </p:sp>
      <p:sp>
        <p:nvSpPr>
          <p:cNvPr id="10" name="Subtitle 2"/>
          <p:cNvSpPr txBox="1">
            <a:spLocks/>
          </p:cNvSpPr>
          <p:nvPr/>
        </p:nvSpPr>
        <p:spPr>
          <a:xfrm>
            <a:off x="200962" y="4018189"/>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B050"/>
                </a:solidFill>
              </a:rPr>
              <a:t>5.</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 Where could the people see the election results?</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11" name="Subtitle 2"/>
          <p:cNvSpPr txBox="1">
            <a:spLocks/>
          </p:cNvSpPr>
          <p:nvPr/>
        </p:nvSpPr>
        <p:spPr>
          <a:xfrm>
            <a:off x="117108" y="4714970"/>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chemeClr val="accent6">
                    <a:lumMod val="50000"/>
                  </a:schemeClr>
                </a:solidFill>
                <a:effectLst/>
                <a:uLnTx/>
                <a:uFillTx/>
                <a:latin typeface="+mn-lt"/>
                <a:ea typeface="+mn-ea"/>
                <a:cs typeface="+mn-cs"/>
              </a:rPr>
              <a:t> </a:t>
            </a:r>
            <a:r>
              <a:rPr kumimoji="0" lang="vi-VN" sz="2800" b="1" i="0" u="none" strike="noStrike" kern="1200" cap="none" spc="0" normalizeH="0" baseline="0" noProof="0" dirty="0" smtClean="0">
                <a:ln>
                  <a:noFill/>
                </a:ln>
                <a:solidFill>
                  <a:srgbClr val="002060"/>
                </a:solidFill>
                <a:effectLst/>
                <a:uLnTx/>
                <a:uFillTx/>
                <a:latin typeface="+mn-lt"/>
                <a:ea typeface="+mn-ea"/>
                <a:cs typeface="+mn-cs"/>
              </a:rPr>
              <a:t>6. Was he sorry that he couldn’t go inside</a:t>
            </a:r>
            <a:r>
              <a:rPr kumimoji="0" lang="vi-VN" sz="2800" b="1" i="0" u="none" strike="noStrike" kern="1200" cap="none" spc="0" normalizeH="0" noProof="0" dirty="0" smtClean="0">
                <a:ln>
                  <a:noFill/>
                </a:ln>
                <a:solidFill>
                  <a:srgbClr val="002060"/>
                </a:solidFill>
                <a:effectLst/>
                <a:uLnTx/>
                <a:uFillTx/>
                <a:latin typeface="+mn-lt"/>
                <a:ea typeface="+mn-ea"/>
                <a:cs typeface="+mn-cs"/>
              </a:rPr>
              <a:t> the center?</a:t>
            </a:r>
            <a:endParaRPr kumimoji="0" lang="en-US" sz="2800" b="1" i="0" u="none" strike="noStrike" kern="1200" cap="none" spc="0" normalizeH="0" baseline="0" noProof="0" dirty="0">
              <a:ln>
                <a:noFill/>
              </a:ln>
              <a:solidFill>
                <a:srgbClr val="002060"/>
              </a:solidFill>
              <a:effectLst/>
              <a:uLnTx/>
              <a:uFillTx/>
              <a:latin typeface="+mn-lt"/>
              <a:ea typeface="+mn-ea"/>
              <a:cs typeface="+mn-cs"/>
            </a:endParaRPr>
          </a:p>
        </p:txBody>
      </p:sp>
      <p:sp>
        <p:nvSpPr>
          <p:cNvPr id="12" name="Subtitle 2"/>
          <p:cNvSpPr txBox="1">
            <a:spLocks/>
          </p:cNvSpPr>
          <p:nvPr/>
        </p:nvSpPr>
        <p:spPr>
          <a:xfrm>
            <a:off x="200962" y="5757786"/>
            <a:ext cx="8229600" cy="6096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C00000"/>
                </a:solidFill>
              </a:rPr>
              <a:t>7</a:t>
            </a:r>
            <a:r>
              <a:rPr kumimoji="0" lang="vi-VN" sz="2800" b="1" i="0" u="none" strike="noStrike" kern="1200" cap="none" spc="0" normalizeH="0" baseline="0" noProof="0" dirty="0" smtClean="0">
                <a:ln>
                  <a:noFill/>
                </a:ln>
                <a:solidFill>
                  <a:srgbClr val="C00000"/>
                </a:solidFill>
                <a:effectLst/>
                <a:uLnTx/>
                <a:uFillTx/>
                <a:latin typeface="+mn-lt"/>
                <a:ea typeface="+mn-ea"/>
                <a:cs typeface="+mn-cs"/>
              </a:rPr>
              <a:t>. What happaned when Obama won?</a:t>
            </a:r>
            <a:endParaRPr kumimoji="0" lang="en-US" sz="2800" b="1" i="0" u="none" strike="noStrike" kern="1200" cap="none" spc="0" normalizeH="0" baseline="0" noProof="0" dirty="0">
              <a:ln>
                <a:noFill/>
              </a:ln>
              <a:solidFill>
                <a:srgbClr val="C00000"/>
              </a:solidFill>
              <a:effectLst/>
              <a:uLnTx/>
              <a:uFillTx/>
              <a:latin typeface="+mn-lt"/>
              <a:ea typeface="+mn-ea"/>
              <a:cs typeface="+mn-cs"/>
            </a:endParaRPr>
          </a:p>
        </p:txBody>
      </p:sp>
      <p:pic>
        <p:nvPicPr>
          <p:cNvPr id="13" name="Picture 12"/>
          <p:cNvPicPr>
            <a:picLocks noChangeAspect="1"/>
          </p:cNvPicPr>
          <p:nvPr/>
        </p:nvPicPr>
        <p:blipFill>
          <a:blip r:embed="rId3"/>
          <a:stretch>
            <a:fillRect/>
          </a:stretch>
        </p:blipFill>
        <p:spPr>
          <a:xfrm>
            <a:off x="7239000" y="5061199"/>
            <a:ext cx="1615580" cy="1859441"/>
          </a:xfrm>
          <a:prstGeom prst="rect">
            <a:avLst/>
          </a:prstGeom>
        </p:spPr>
      </p:pic>
    </p:spTree>
    <p:extLst>
      <p:ext uri="{BB962C8B-B14F-4D97-AF65-F5344CB8AC3E}">
        <p14:creationId xmlns:p14="http://schemas.microsoft.com/office/powerpoint/2010/main" val="30464315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14400" y="228601"/>
            <a:ext cx="8229600" cy="609599"/>
          </a:xfrm>
          <a:prstGeom prst="rect">
            <a:avLst/>
          </a:prstGeom>
          <a:solidFill>
            <a:srgbClr val="FFFF0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smtClean="0">
                <a:solidFill>
                  <a:schemeClr val="accent6">
                    <a:lumMod val="50000"/>
                  </a:schemeClr>
                </a:solidFill>
              </a:rPr>
              <a:t>Read the text again and answer the questions:</a:t>
            </a:r>
            <a:endParaRPr lang="en-US" sz="3200" b="1" dirty="0">
              <a:solidFill>
                <a:schemeClr val="accent6">
                  <a:lumMod val="50000"/>
                </a:schemeClr>
              </a:solidFill>
            </a:endParaRPr>
          </a:p>
        </p:txBody>
      </p:sp>
      <p:pic>
        <p:nvPicPr>
          <p:cNvPr id="5" name="Picture 4"/>
          <p:cNvPicPr>
            <a:picLocks noChangeAspect="1"/>
          </p:cNvPicPr>
          <p:nvPr/>
        </p:nvPicPr>
        <p:blipFill>
          <a:blip r:embed="rId2"/>
          <a:stretch>
            <a:fillRect/>
          </a:stretch>
        </p:blipFill>
        <p:spPr>
          <a:xfrm>
            <a:off x="0" y="-83398"/>
            <a:ext cx="908383" cy="1066892"/>
          </a:xfrm>
          <a:prstGeom prst="rect">
            <a:avLst/>
          </a:prstGeom>
        </p:spPr>
      </p:pic>
      <p:sp>
        <p:nvSpPr>
          <p:cNvPr id="6" name="Subtitle 2"/>
          <p:cNvSpPr txBox="1">
            <a:spLocks/>
          </p:cNvSpPr>
          <p:nvPr/>
        </p:nvSpPr>
        <p:spPr>
          <a:xfrm>
            <a:off x="381000" y="1219200"/>
            <a:ext cx="7467600" cy="609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vi-VN" sz="2800" b="1" dirty="0" smtClean="0">
                <a:solidFill>
                  <a:srgbClr val="00B050"/>
                </a:solidFill>
              </a:rPr>
              <a:t>1. Why did Tom Pilston go to Chicago?</a:t>
            </a:r>
            <a:endParaRPr lang="en-US" sz="2800" b="1" dirty="0">
              <a:solidFill>
                <a:srgbClr val="00B050"/>
              </a:solidFill>
            </a:endParaRPr>
          </a:p>
        </p:txBody>
      </p:sp>
      <p:sp>
        <p:nvSpPr>
          <p:cNvPr id="7" name="Subtitle 2"/>
          <p:cNvSpPr txBox="1">
            <a:spLocks/>
          </p:cNvSpPr>
          <p:nvPr/>
        </p:nvSpPr>
        <p:spPr>
          <a:xfrm>
            <a:off x="304800" y="1828800"/>
            <a:ext cx="8305800" cy="9144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2060"/>
                </a:solidFill>
              </a:rPr>
              <a:t>=&gt; Because he wanted to photograph Obama and his family</a:t>
            </a:r>
            <a:r>
              <a:rPr lang="en-US" sz="2800" b="1" dirty="0" smtClean="0">
                <a:solidFill>
                  <a:srgbClr val="002060"/>
                </a:solidFill>
              </a:rPr>
              <a:t> </a:t>
            </a:r>
            <a:r>
              <a:rPr lang="en-US" sz="2800" b="1" dirty="0" smtClean="0">
                <a:solidFill>
                  <a:srgbClr val="002060"/>
                </a:solidFill>
                <a:latin typeface="Arial" panose="020B0604020202020204" pitchFamily="34" charset="0"/>
                <a:cs typeface="Arial" panose="020B0604020202020204" pitchFamily="34" charset="0"/>
              </a:rPr>
              <a:t>at the convention center</a:t>
            </a:r>
            <a:r>
              <a:rPr lang="vi-VN" sz="2800" b="1" dirty="0" smtClean="0">
                <a:solidFill>
                  <a:srgbClr val="002060"/>
                </a:solidFill>
                <a:latin typeface="Arial" panose="020B0604020202020204" pitchFamily="34" charset="0"/>
                <a:cs typeface="Arial" panose="020B0604020202020204" pitchFamily="34" charset="0"/>
              </a:rPr>
              <a:t>.</a:t>
            </a:r>
            <a:endParaRPr kumimoji="0" lang="en-US" sz="2800" b="1"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8" name="Subtitle 2"/>
          <p:cNvSpPr txBox="1">
            <a:spLocks/>
          </p:cNvSpPr>
          <p:nvPr/>
        </p:nvSpPr>
        <p:spPr>
          <a:xfrm>
            <a:off x="318436" y="3124200"/>
            <a:ext cx="8305800" cy="1600200"/>
          </a:xfrm>
          <a:prstGeom prst="rect">
            <a:avLst/>
          </a:prstGeom>
        </p:spPr>
        <p:txBody>
          <a:bodyPr vert="horz" lIns="91440" tIns="45720" rIns="91440" bIns="45720" rtlCol="0">
            <a:noAutofit/>
          </a:bodyPr>
          <a:lstStyle/>
          <a:p>
            <a:pPr lvl="0">
              <a:spcBef>
                <a:spcPct val="20000"/>
              </a:spcBef>
              <a:defRPr/>
            </a:pPr>
            <a:endParaRPr kumimoji="0" lang="en-US" sz="2800" b="1"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2" name="Flowchart: Document 1"/>
          <p:cNvSpPr/>
          <p:nvPr/>
        </p:nvSpPr>
        <p:spPr>
          <a:xfrm>
            <a:off x="685800" y="3269494"/>
            <a:ext cx="7772400" cy="2135204"/>
          </a:xfrm>
          <a:prstGeom prst="flowChartDocument">
            <a:avLst/>
          </a:prstGeom>
        </p:spPr>
        <p:style>
          <a:lnRef idx="2">
            <a:schemeClr val="accent6"/>
          </a:lnRef>
          <a:fillRef idx="1">
            <a:schemeClr val="lt1"/>
          </a:fillRef>
          <a:effectRef idx="0">
            <a:schemeClr val="accent6"/>
          </a:effectRef>
          <a:fontRef idx="minor">
            <a:schemeClr val="dk1"/>
          </a:fontRef>
        </p:style>
        <p:txBody>
          <a:bodyPr rtlCol="0" anchor="ctr"/>
          <a:lstStyle/>
          <a:p>
            <a:pPr lvl="0" algn="just">
              <a:lnSpc>
                <a:spcPct val="150000"/>
              </a:lnSpc>
              <a:spcBef>
                <a:spcPct val="20000"/>
              </a:spcBef>
              <a:defRPr/>
            </a:pPr>
            <a:r>
              <a:rPr lang="en-US" sz="2400" dirty="0" smtClean="0"/>
              <a:t>   </a:t>
            </a:r>
            <a:r>
              <a:rPr lang="vi-VN" sz="2400" dirty="0" smtClean="0">
                <a:solidFill>
                  <a:srgbClr val="C00000"/>
                </a:solidFill>
              </a:rPr>
              <a:t>On </a:t>
            </a:r>
            <a:r>
              <a:rPr lang="vi-VN" sz="2400" dirty="0">
                <a:solidFill>
                  <a:srgbClr val="C00000"/>
                </a:solidFill>
              </a:rPr>
              <a:t>November 4th, I arrived in Chicago late in the evening. I wanted to photograph Barack Obama and his family in the convention center, </a:t>
            </a:r>
            <a:r>
              <a:rPr lang="en-US" sz="2400" dirty="0">
                <a:solidFill>
                  <a:srgbClr val="C00000"/>
                </a:solidFill>
              </a:rPr>
              <a:t>………</a:t>
            </a:r>
            <a:endParaRPr lang="en-US" sz="2400" b="1" dirty="0">
              <a:solidFill>
                <a:srgbClr val="C00000"/>
              </a:solidFill>
              <a:latin typeface="Arial" panose="020B0604020202020204" pitchFamily="34" charset="0"/>
              <a:cs typeface="Arial" panose="020B0604020202020204" pitchFamily="34" charset="0"/>
            </a:endParaRPr>
          </a:p>
        </p:txBody>
      </p:sp>
      <p:cxnSp>
        <p:nvCxnSpPr>
          <p:cNvPr id="9" name="Straight Connector 8"/>
          <p:cNvCxnSpPr/>
          <p:nvPr/>
        </p:nvCxnSpPr>
        <p:spPr>
          <a:xfrm>
            <a:off x="2057400" y="4337096"/>
            <a:ext cx="6310964" cy="1604"/>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838200" y="4876800"/>
            <a:ext cx="396240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3"/>
          <a:stretch>
            <a:fillRect/>
          </a:stretch>
        </p:blipFill>
        <p:spPr>
          <a:xfrm>
            <a:off x="7674874" y="5261665"/>
            <a:ext cx="1386980" cy="1596335"/>
          </a:xfrm>
          <a:prstGeom prst="rect">
            <a:avLst/>
          </a:prstGeom>
        </p:spPr>
      </p:pic>
      <p:cxnSp>
        <p:nvCxnSpPr>
          <p:cNvPr id="13" name="Straight Connector 12"/>
          <p:cNvCxnSpPr/>
          <p:nvPr/>
        </p:nvCxnSpPr>
        <p:spPr>
          <a:xfrm>
            <a:off x="4495800" y="1676400"/>
            <a:ext cx="23622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838200" y="1676400"/>
            <a:ext cx="762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4819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nodePh="1">
                                  <p:stCondLst>
                                    <p:cond delay="0"/>
                                  </p:stCondLst>
                                  <p:endCondLst>
                                    <p:cond evt="begin" delay="0">
                                      <p:tn val="15"/>
                                    </p:cond>
                                  </p:end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par>
                                <p:cTn id="23" presetID="6" presetClass="entr" presetSubtype="16" fill="hold" grpId="1"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in)">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 grpId="0" animBg="1"/>
      <p:bldP spid="2"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orizontal Scroll 2"/>
          <p:cNvSpPr/>
          <p:nvPr/>
        </p:nvSpPr>
        <p:spPr>
          <a:xfrm>
            <a:off x="533400" y="2819400"/>
            <a:ext cx="8325792" cy="3657600"/>
          </a:xfrm>
          <a:prstGeom prst="horizontalScroll">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p:cNvSpPr/>
          <p:nvPr/>
        </p:nvSpPr>
        <p:spPr>
          <a:xfrm>
            <a:off x="381000" y="914400"/>
            <a:ext cx="8763000" cy="523220"/>
          </a:xfrm>
          <a:prstGeom prst="rect">
            <a:avLst/>
          </a:prstGeom>
        </p:spPr>
        <p:txBody>
          <a:bodyPr wrap="square">
            <a:spAutoFit/>
          </a:bodyPr>
          <a:lstStyle/>
          <a:p>
            <a:pPr lvl="0">
              <a:spcBef>
                <a:spcPct val="20000"/>
              </a:spcBef>
              <a:defRPr/>
            </a:pPr>
            <a:r>
              <a:rPr lang="vi-VN" sz="2800" b="1" dirty="0">
                <a:solidFill>
                  <a:srgbClr val="002060"/>
                </a:solidFill>
              </a:rPr>
              <a:t>2. Why couldn’t he take a photograph of Obama?</a:t>
            </a:r>
            <a:endParaRPr lang="en-US" sz="2800" b="1" dirty="0">
              <a:solidFill>
                <a:srgbClr val="002060"/>
              </a:solidFill>
            </a:endParaRPr>
          </a:p>
        </p:txBody>
      </p:sp>
      <p:sp>
        <p:nvSpPr>
          <p:cNvPr id="5" name="Subtitle 2"/>
          <p:cNvSpPr txBox="1">
            <a:spLocks/>
          </p:cNvSpPr>
          <p:nvPr/>
        </p:nvSpPr>
        <p:spPr>
          <a:xfrm>
            <a:off x="381000" y="1600200"/>
            <a:ext cx="8305800" cy="9906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C00000"/>
                </a:solidFill>
              </a:rPr>
              <a:t>=&gt; Because he didn’t  have </a:t>
            </a:r>
            <a:r>
              <a:rPr lang="en-US" sz="2800" b="1" dirty="0" smtClean="0">
                <a:solidFill>
                  <a:srgbClr val="C00000"/>
                </a:solidFill>
                <a:latin typeface="Arial" panose="020B0604020202020204" pitchFamily="34" charset="0"/>
                <a:cs typeface="Arial" panose="020B0604020202020204" pitchFamily="34" charset="0"/>
              </a:rPr>
              <a:t>his </a:t>
            </a:r>
            <a:r>
              <a:rPr lang="vi-VN" sz="2800" b="1" dirty="0" smtClean="0">
                <a:solidFill>
                  <a:srgbClr val="C00000"/>
                </a:solidFill>
              </a:rPr>
              <a:t>press pass to go inside the convention center. </a:t>
            </a:r>
            <a:endParaRPr kumimoji="0" lang="en-US" sz="2800" b="1" i="0" u="none" strike="noStrike" kern="1200" cap="none" spc="0" normalizeH="0" baseline="0" noProof="0" dirty="0">
              <a:ln>
                <a:noFill/>
              </a:ln>
              <a:solidFill>
                <a:srgbClr val="C00000"/>
              </a:solidFill>
              <a:effectLst/>
              <a:uLnTx/>
              <a:uFillTx/>
            </a:endParaRPr>
          </a:p>
        </p:txBody>
      </p:sp>
      <p:sp>
        <p:nvSpPr>
          <p:cNvPr id="6" name="Rectangle 5"/>
          <p:cNvSpPr/>
          <p:nvPr/>
        </p:nvSpPr>
        <p:spPr>
          <a:xfrm>
            <a:off x="975360" y="3267732"/>
            <a:ext cx="7696200" cy="3477875"/>
          </a:xfrm>
          <a:prstGeom prst="rect">
            <a:avLst/>
          </a:prstGeom>
        </p:spPr>
        <p:txBody>
          <a:bodyPr wrap="square">
            <a:spAutoFit/>
          </a:bodyPr>
          <a:lstStyle/>
          <a:p>
            <a:pPr algn="just">
              <a:lnSpc>
                <a:spcPct val="150000"/>
              </a:lnSpc>
              <a:spcAft>
                <a:spcPts val="1200"/>
              </a:spcAft>
            </a:pPr>
            <a:r>
              <a:rPr lang="vi-VN" sz="2800" b="1" dirty="0">
                <a:solidFill>
                  <a:srgbClr val="7030A0"/>
                </a:solidFill>
                <a:latin typeface="Times New Roman" panose="02020603050405020304" pitchFamily="18" charset="0"/>
                <a:ea typeface="Calibri" panose="020F0502020204030204" pitchFamily="34" charset="0"/>
              </a:rPr>
              <a:t>I wanted to photograph Barack Obama and his family in the convention center, but when I got there, I discovered that I didn’t have my press pass and I couldn’t go inside</a:t>
            </a:r>
            <a:r>
              <a:rPr lang="vi-VN" sz="2800" b="1" dirty="0" smtClean="0">
                <a:solidFill>
                  <a:srgbClr val="7030A0"/>
                </a:solidFill>
                <a:latin typeface="Times New Roman" panose="02020603050405020304" pitchFamily="18" charset="0"/>
                <a:ea typeface="Calibri" panose="020F0502020204030204" pitchFamily="34" charset="0"/>
              </a:rPr>
              <a:t>.</a:t>
            </a:r>
            <a:endParaRPr lang="en-US" sz="2800" b="1" dirty="0" smtClean="0">
              <a:solidFill>
                <a:srgbClr val="7030A0"/>
              </a:solidFill>
              <a:latin typeface="Times New Roman" panose="02020603050405020304" pitchFamily="18" charset="0"/>
              <a:ea typeface="Calibri" panose="020F0502020204030204" pitchFamily="34" charset="0"/>
            </a:endParaRPr>
          </a:p>
          <a:p>
            <a:pPr algn="just">
              <a:lnSpc>
                <a:spcPct val="150000"/>
              </a:lnSpc>
              <a:spcAft>
                <a:spcPts val="1200"/>
              </a:spcAft>
            </a:pPr>
            <a:endParaRPr lang="en-US" sz="2800" dirty="0">
              <a:solidFill>
                <a:schemeClr val="accent4">
                  <a:lumMod val="50000"/>
                </a:schemeClr>
              </a:solidFill>
            </a:endParaRPr>
          </a:p>
        </p:txBody>
      </p:sp>
      <p:cxnSp>
        <p:nvCxnSpPr>
          <p:cNvPr id="10" name="Straight Connector 9"/>
          <p:cNvCxnSpPr/>
          <p:nvPr/>
        </p:nvCxnSpPr>
        <p:spPr>
          <a:xfrm>
            <a:off x="4191000" y="5181600"/>
            <a:ext cx="4444465" cy="160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066800" y="5791200"/>
            <a:ext cx="43434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Title 1"/>
          <p:cNvSpPr txBox="1">
            <a:spLocks/>
          </p:cNvSpPr>
          <p:nvPr/>
        </p:nvSpPr>
        <p:spPr>
          <a:xfrm rot="981096">
            <a:off x="7643398" y="217953"/>
            <a:ext cx="1462556" cy="417728"/>
          </a:xfrm>
          <a:prstGeom prst="rect">
            <a:avLst/>
          </a:prstGeom>
          <a:solidFill>
            <a:srgbClr val="FFFF00"/>
          </a:solidFill>
          <a:ln w="25400">
            <a:solidFill>
              <a:srgbClr val="FF0000"/>
            </a:solidFill>
          </a:ln>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accent6">
                    <a:lumMod val="50000"/>
                  </a:schemeClr>
                </a:solidFill>
              </a:rPr>
              <a:t>A</a:t>
            </a:r>
            <a:r>
              <a:rPr lang="vi-VN" sz="2800" b="1" dirty="0" smtClean="0">
                <a:solidFill>
                  <a:schemeClr val="accent6">
                    <a:lumMod val="50000"/>
                  </a:schemeClr>
                </a:solidFill>
              </a:rPr>
              <a:t>nswer</a:t>
            </a:r>
            <a:r>
              <a:rPr lang="en-US" sz="2800" b="1" dirty="0">
                <a:solidFill>
                  <a:schemeClr val="accent6">
                    <a:lumMod val="50000"/>
                  </a:schemeClr>
                </a:solidFill>
              </a:rPr>
              <a:t>s</a:t>
            </a:r>
          </a:p>
        </p:txBody>
      </p:sp>
      <p:pic>
        <p:nvPicPr>
          <p:cNvPr id="18" name="Picture 17"/>
          <p:cNvPicPr>
            <a:picLocks noChangeAspect="1"/>
          </p:cNvPicPr>
          <p:nvPr/>
        </p:nvPicPr>
        <p:blipFill>
          <a:blip r:embed="rId2"/>
          <a:stretch>
            <a:fillRect/>
          </a:stretch>
        </p:blipFill>
        <p:spPr>
          <a:xfrm>
            <a:off x="7589380" y="5284057"/>
            <a:ext cx="1361252" cy="1566724"/>
          </a:xfrm>
          <a:prstGeom prst="rect">
            <a:avLst/>
          </a:prstGeom>
        </p:spPr>
      </p:pic>
      <p:cxnSp>
        <p:nvCxnSpPr>
          <p:cNvPr id="11" name="Straight Connector 10"/>
          <p:cNvCxnSpPr/>
          <p:nvPr/>
        </p:nvCxnSpPr>
        <p:spPr>
          <a:xfrm>
            <a:off x="3733800" y="1371600"/>
            <a:ext cx="29718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38200" y="1373204"/>
            <a:ext cx="762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8774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arn(inVertical)">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par>
                                <p:cTn id="26" presetID="22" presetClass="entr" presetSubtype="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barn(inVertical)">
                                      <p:cBhvr>
                                        <p:cTn id="3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762000" y="351140"/>
            <a:ext cx="65532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C00000"/>
                </a:solidFill>
                <a:effectLst/>
                <a:uLnTx/>
                <a:uFillTx/>
                <a:latin typeface="+mn-lt"/>
                <a:ea typeface="+mn-ea"/>
                <a:cs typeface="+mn-cs"/>
              </a:rPr>
              <a:t>3. What was</a:t>
            </a:r>
            <a:r>
              <a:rPr kumimoji="0" lang="vi-VN" sz="2800" b="1" i="0" u="none" strike="noStrike" kern="1200" cap="none" spc="0" normalizeH="0" noProof="0" dirty="0" smtClean="0">
                <a:ln>
                  <a:noFill/>
                </a:ln>
                <a:solidFill>
                  <a:srgbClr val="C00000"/>
                </a:solidFill>
                <a:effectLst/>
                <a:uLnTx/>
                <a:uFillTx/>
                <a:latin typeface="+mn-lt"/>
                <a:ea typeface="+mn-ea"/>
                <a:cs typeface="+mn-cs"/>
              </a:rPr>
              <a:t> the weather like</a:t>
            </a:r>
            <a:r>
              <a:rPr kumimoji="0" lang="vi-VN" sz="2800" b="1" i="0" u="none" strike="noStrike" kern="1200" cap="none" spc="0" normalizeH="0" baseline="0" noProof="0" dirty="0" smtClean="0">
                <a:ln>
                  <a:noFill/>
                </a:ln>
                <a:solidFill>
                  <a:srgbClr val="C00000"/>
                </a:solidFill>
                <a:effectLst/>
                <a:uLnTx/>
                <a:uFillTx/>
                <a:latin typeface="+mn-lt"/>
                <a:ea typeface="+mn-ea"/>
                <a:cs typeface="+mn-cs"/>
              </a:rPr>
              <a:t>?</a:t>
            </a:r>
            <a:endParaRPr kumimoji="0" lang="en-US" sz="2800" b="1" i="0" u="none" strike="noStrike" kern="1200" cap="none" spc="0" normalizeH="0" baseline="0" noProof="0" dirty="0">
              <a:ln>
                <a:noFill/>
              </a:ln>
              <a:solidFill>
                <a:srgbClr val="C00000"/>
              </a:solidFill>
              <a:effectLst/>
              <a:uLnTx/>
              <a:uFillTx/>
              <a:latin typeface="+mn-lt"/>
              <a:ea typeface="+mn-ea"/>
              <a:cs typeface="+mn-cs"/>
            </a:endParaRPr>
          </a:p>
        </p:txBody>
      </p:sp>
      <p:sp>
        <p:nvSpPr>
          <p:cNvPr id="5" name="Subtitle 2"/>
          <p:cNvSpPr txBox="1">
            <a:spLocks/>
          </p:cNvSpPr>
          <p:nvPr/>
        </p:nvSpPr>
        <p:spPr>
          <a:xfrm>
            <a:off x="762000" y="911501"/>
            <a:ext cx="35052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002060"/>
                </a:solidFill>
                <a:effectLst/>
                <a:uLnTx/>
                <a:uFillTx/>
                <a:latin typeface="+mn-lt"/>
                <a:ea typeface="+mn-ea"/>
                <a:cs typeface="+mn-cs"/>
              </a:rPr>
              <a:t>=&gt; It was </a:t>
            </a:r>
            <a:r>
              <a:rPr kumimoji="0" lang="en-US" sz="2800" b="1" i="0" u="none" strike="noStrike" kern="1200" cap="none" spc="0" normalizeH="0" baseline="0" noProof="0" dirty="0" smtClean="0">
                <a:ln>
                  <a:noFill/>
                </a:ln>
                <a:solidFill>
                  <a:srgbClr val="002060"/>
                </a:solidFill>
                <a:effectLst/>
                <a:uLnTx/>
                <a:uFillTx/>
                <a:latin typeface="Arial" panose="020B0604020202020204" pitchFamily="34" charset="0"/>
                <a:cs typeface="Arial" panose="020B0604020202020204" pitchFamily="34" charset="0"/>
              </a:rPr>
              <a:t>warm</a:t>
            </a:r>
            <a:r>
              <a:rPr kumimoji="0" lang="vi-VN" sz="2800" b="1" i="0" u="none" strike="noStrike" kern="1200" cap="none" spc="0" normalizeH="0" noProof="0" dirty="0" smtClean="0">
                <a:ln>
                  <a:noFill/>
                </a:ln>
                <a:solidFill>
                  <a:srgbClr val="002060"/>
                </a:solidFill>
                <a:effectLst/>
                <a:uLnTx/>
                <a:uFillTx/>
                <a:latin typeface="Arial" panose="020B0604020202020204" pitchFamily="34" charset="0"/>
                <a:cs typeface="Arial" panose="020B0604020202020204" pitchFamily="34" charset="0"/>
              </a:rPr>
              <a:t>.</a:t>
            </a:r>
            <a:endParaRPr kumimoji="0" lang="en-US" sz="2800" b="1"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6" name="Rectangle 5"/>
          <p:cNvSpPr/>
          <p:nvPr/>
        </p:nvSpPr>
        <p:spPr>
          <a:xfrm>
            <a:off x="762000" y="1584039"/>
            <a:ext cx="6732880" cy="523220"/>
          </a:xfrm>
          <a:prstGeom prst="rect">
            <a:avLst/>
          </a:prstGeom>
        </p:spPr>
        <p:txBody>
          <a:bodyPr wrap="square">
            <a:spAutoFit/>
          </a:bodyPr>
          <a:lstStyle/>
          <a:p>
            <a:r>
              <a:rPr lang="en-US" sz="2800" b="1" dirty="0" smtClean="0">
                <a:solidFill>
                  <a:srgbClr val="7030A0"/>
                </a:solidFill>
                <a:latin typeface="Arial" panose="020B0604020202020204" pitchFamily="34" charset="0"/>
                <a:cs typeface="Arial" panose="020B0604020202020204" pitchFamily="34" charset="0"/>
              </a:rPr>
              <a:t>4. </a:t>
            </a:r>
            <a:r>
              <a:rPr lang="vi-VN" sz="2800" b="1" dirty="0" smtClean="0">
                <a:solidFill>
                  <a:srgbClr val="7030A0"/>
                </a:solidFill>
                <a:latin typeface="Arial" panose="020B0604020202020204" pitchFamily="34" charset="0"/>
                <a:cs typeface="Arial" panose="020B0604020202020204" pitchFamily="34" charset="0"/>
              </a:rPr>
              <a:t> </a:t>
            </a:r>
            <a:r>
              <a:rPr lang="vi-VN" sz="2800" b="1" dirty="0">
                <a:solidFill>
                  <a:srgbClr val="7030A0"/>
                </a:solidFill>
                <a:latin typeface="Arial" panose="020B0604020202020204" pitchFamily="34" charset="0"/>
                <a:cs typeface="Arial" panose="020B0604020202020204" pitchFamily="34" charset="0"/>
              </a:rPr>
              <a:t>Where did he take this photo?</a:t>
            </a:r>
            <a:endParaRPr lang="en-US" sz="2800" b="1" dirty="0">
              <a:solidFill>
                <a:srgbClr val="7030A0"/>
              </a:solidFill>
              <a:latin typeface="Arial" panose="020B0604020202020204" pitchFamily="34" charset="0"/>
              <a:cs typeface="Arial" panose="020B0604020202020204" pitchFamily="34" charset="0"/>
            </a:endParaRPr>
          </a:p>
        </p:txBody>
      </p:sp>
      <p:sp>
        <p:nvSpPr>
          <p:cNvPr id="7" name="Subtitle 2"/>
          <p:cNvSpPr txBox="1">
            <a:spLocks/>
          </p:cNvSpPr>
          <p:nvPr/>
        </p:nvSpPr>
        <p:spPr>
          <a:xfrm>
            <a:off x="381000" y="2247677"/>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7030A0"/>
              </a:solidFill>
              <a:effectLst/>
              <a:uLnTx/>
              <a:uFillTx/>
              <a:latin typeface="+mn-lt"/>
              <a:ea typeface="+mn-ea"/>
              <a:cs typeface="+mn-cs"/>
            </a:endParaRPr>
          </a:p>
        </p:txBody>
      </p:sp>
      <p:sp>
        <p:nvSpPr>
          <p:cNvPr id="8" name="Subtitle 2"/>
          <p:cNvSpPr txBox="1">
            <a:spLocks/>
          </p:cNvSpPr>
          <p:nvPr/>
        </p:nvSpPr>
        <p:spPr>
          <a:xfrm>
            <a:off x="685800" y="2249459"/>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00B050"/>
                </a:solidFill>
                <a:effectLst/>
                <a:uLnTx/>
                <a:uFillTx/>
                <a:latin typeface="+mn-lt"/>
                <a:ea typeface="+mn-ea"/>
                <a:cs typeface="+mn-cs"/>
              </a:rPr>
              <a:t>=&gt; He took this photo </a:t>
            </a:r>
            <a:r>
              <a:rPr kumimoji="0" lang="en-US" sz="2800" b="1" i="0" u="none" strike="noStrike" kern="1200" cap="none" spc="0" normalizeH="0" baseline="0" noProof="0" dirty="0" smtClean="0">
                <a:ln>
                  <a:noFill/>
                </a:ln>
                <a:solidFill>
                  <a:srgbClr val="00B050"/>
                </a:solidFill>
                <a:effectLst/>
                <a:uLnTx/>
                <a:uFillTx/>
                <a:latin typeface="Arial" panose="020B0604020202020204" pitchFamily="34" charset="0"/>
                <a:cs typeface="Arial" panose="020B0604020202020204" pitchFamily="34" charset="0"/>
              </a:rPr>
              <a:t>in the park </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outside the convention center.</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3" name="Double Wave 2"/>
          <p:cNvSpPr/>
          <p:nvPr/>
        </p:nvSpPr>
        <p:spPr>
          <a:xfrm>
            <a:off x="228600" y="3429000"/>
            <a:ext cx="8637880" cy="3048000"/>
          </a:xfrm>
          <a:prstGeom prst="doubleWave">
            <a:avLst/>
          </a:prstGeom>
          <a:solidFill>
            <a:schemeClr val="bg1"/>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p:cNvCxnSpPr/>
          <p:nvPr/>
        </p:nvCxnSpPr>
        <p:spPr>
          <a:xfrm>
            <a:off x="3048000" y="4724400"/>
            <a:ext cx="2743200" cy="176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1086452" y="4190198"/>
            <a:ext cx="5452114" cy="231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3048000" y="5310383"/>
            <a:ext cx="5105400" cy="160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828976" y="5865305"/>
            <a:ext cx="7324424" cy="1501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p:nvSpPr>
        <p:spPr>
          <a:xfrm rot="981096">
            <a:off x="7643398" y="217953"/>
            <a:ext cx="1462556" cy="417728"/>
          </a:xfrm>
          <a:prstGeom prst="rect">
            <a:avLst/>
          </a:prstGeom>
          <a:solidFill>
            <a:srgbClr val="FFFF00"/>
          </a:solidFill>
          <a:ln w="25400">
            <a:solidFill>
              <a:srgbClr val="FF0000"/>
            </a:solidFill>
          </a:ln>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accent6">
                    <a:lumMod val="50000"/>
                  </a:schemeClr>
                </a:solidFill>
              </a:rPr>
              <a:t>A</a:t>
            </a:r>
            <a:r>
              <a:rPr lang="vi-VN" sz="2800" b="1" dirty="0" smtClean="0">
                <a:solidFill>
                  <a:schemeClr val="accent6">
                    <a:lumMod val="50000"/>
                  </a:schemeClr>
                </a:solidFill>
              </a:rPr>
              <a:t>nswer</a:t>
            </a:r>
            <a:r>
              <a:rPr lang="en-US" sz="2800" b="1" dirty="0">
                <a:solidFill>
                  <a:schemeClr val="accent6">
                    <a:lumMod val="50000"/>
                  </a:schemeClr>
                </a:solidFill>
              </a:rPr>
              <a:t>s</a:t>
            </a:r>
          </a:p>
        </p:txBody>
      </p:sp>
      <p:pic>
        <p:nvPicPr>
          <p:cNvPr id="20" name="Picture 19"/>
          <p:cNvPicPr>
            <a:picLocks noChangeAspect="1"/>
          </p:cNvPicPr>
          <p:nvPr/>
        </p:nvPicPr>
        <p:blipFill>
          <a:blip r:embed="rId2"/>
          <a:stretch>
            <a:fillRect/>
          </a:stretch>
        </p:blipFill>
        <p:spPr>
          <a:xfrm>
            <a:off x="8001000" y="5403176"/>
            <a:ext cx="1264027" cy="1454824"/>
          </a:xfrm>
          <a:prstGeom prst="rect">
            <a:avLst/>
          </a:prstGeom>
        </p:spPr>
      </p:pic>
      <p:sp>
        <p:nvSpPr>
          <p:cNvPr id="9" name="Rectangle 8"/>
          <p:cNvSpPr/>
          <p:nvPr/>
        </p:nvSpPr>
        <p:spPr>
          <a:xfrm>
            <a:off x="743552" y="3657600"/>
            <a:ext cx="7620000" cy="2308324"/>
          </a:xfrm>
          <a:prstGeom prst="rect">
            <a:avLst/>
          </a:prstGeom>
        </p:spPr>
        <p:txBody>
          <a:bodyPr wrap="square">
            <a:spAutoFit/>
          </a:bodyPr>
          <a:lstStyle/>
          <a:p>
            <a:pPr algn="just">
              <a:lnSpc>
                <a:spcPct val="150000"/>
              </a:lnSpc>
            </a:pPr>
            <a:r>
              <a:rPr lang="vi-VN" sz="2400" b="1" dirty="0">
                <a:solidFill>
                  <a:srgbClr val="002060"/>
                </a:solidFill>
                <a:latin typeface="Times New Roman" panose="02020603050405020304" pitchFamily="18" charset="0"/>
                <a:ea typeface="Calibri" panose="020F0502020204030204" pitchFamily="34" charset="0"/>
              </a:rPr>
              <a:t>I walked around the park outside the center. Although it was November, it was a warm night. The atmosphere was wonderful. When I took this photo, everybody was looking at the TV screens waiting for the election results. </a:t>
            </a:r>
            <a:endParaRPr lang="en-US" sz="2400" b="1" dirty="0">
              <a:solidFill>
                <a:srgbClr val="002060"/>
              </a:solidFill>
            </a:endParaRPr>
          </a:p>
        </p:txBody>
      </p:sp>
      <p:cxnSp>
        <p:nvCxnSpPr>
          <p:cNvPr id="15" name="Straight Connector 14"/>
          <p:cNvCxnSpPr/>
          <p:nvPr/>
        </p:nvCxnSpPr>
        <p:spPr>
          <a:xfrm>
            <a:off x="3726982" y="833111"/>
            <a:ext cx="1149818"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3726982" y="2107259"/>
            <a:ext cx="2521418"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1371600" y="2069040"/>
            <a:ext cx="1149818"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8467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inVertical)">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up)">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2"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right)">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left)">
                                      <p:cBhvr>
                                        <p:cTn id="35" dur="500"/>
                                        <p:tgtEl>
                                          <p:spTgt spid="22"/>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par>
                                <p:cTn id="46" presetID="22" presetClass="entr" presetSubtype="4"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down)">
                                      <p:cBhvr>
                                        <p:cTn id="48" dur="500"/>
                                        <p:tgtEl>
                                          <p:spTgt spid="14"/>
                                        </p:tgtEl>
                                      </p:cBhvr>
                                    </p:animEffect>
                                  </p:childTnLst>
                                </p:cTn>
                              </p:par>
                              <p:par>
                                <p:cTn id="49" presetID="2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down)">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grpId="0" nodeType="clickEffect" nodePh="1">
                                  <p:stCondLst>
                                    <p:cond delay="0"/>
                                  </p:stCondLst>
                                  <p:endCondLst>
                                    <p:cond evt="begin" delay="0">
                                      <p:tn val="54"/>
                                    </p:cond>
                                  </p:endCondLst>
                                  <p:childTnLst>
                                    <p:set>
                                      <p:cBhvr>
                                        <p:cTn id="55" dur="1" fill="hold">
                                          <p:stCondLst>
                                            <p:cond delay="0"/>
                                          </p:stCondLst>
                                        </p:cTn>
                                        <p:tgtEl>
                                          <p:spTgt spid="7"/>
                                        </p:tgtEl>
                                        <p:attrNameLst>
                                          <p:attrName>style.visibility</p:attrName>
                                        </p:attrNameLst>
                                      </p:cBhvr>
                                      <p:to>
                                        <p:strVal val="visible"/>
                                      </p:to>
                                    </p:set>
                                    <p:animEffect transition="in" filter="barn(inVertical)">
                                      <p:cBhvr>
                                        <p:cTn id="56" dur="500"/>
                                        <p:tgtEl>
                                          <p:spTgt spid="7"/>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2" fill="hold" grpId="0" nodeType="click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wipe(right)">
                                      <p:cBhvr>
                                        <p:cTn id="6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3" grpId="0" animBg="1"/>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noGrp="1"/>
          </p:cNvSpPr>
          <p:nvPr>
            <p:ph idx="1"/>
          </p:nvPr>
        </p:nvSpPr>
        <p:spPr>
          <a:xfrm>
            <a:off x="533400" y="762000"/>
            <a:ext cx="8229600" cy="9144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B050"/>
                </a:solidFill>
              </a:rPr>
              <a:t>5.</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 Where could the people see the election results?</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5" name="Subtitle 2"/>
          <p:cNvSpPr txBox="1">
            <a:spLocks/>
          </p:cNvSpPr>
          <p:nvPr/>
        </p:nvSpPr>
        <p:spPr>
          <a:xfrm>
            <a:off x="304800" y="1828800"/>
            <a:ext cx="89916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7030A0"/>
                </a:solidFill>
                <a:effectLst/>
                <a:uLnTx/>
                <a:uFillTx/>
                <a:latin typeface="+mn-lt"/>
                <a:ea typeface="+mn-ea"/>
                <a:cs typeface="+mn-cs"/>
              </a:rPr>
              <a:t>=&gt; People could see the election</a:t>
            </a:r>
            <a:r>
              <a:rPr kumimoji="0" lang="vi-VN" sz="2800" b="1" i="0" u="none" strike="noStrike" kern="1200" cap="none" spc="0" normalizeH="0" noProof="0" dirty="0" smtClean="0">
                <a:ln>
                  <a:noFill/>
                </a:ln>
                <a:solidFill>
                  <a:srgbClr val="7030A0"/>
                </a:solidFill>
                <a:effectLst/>
                <a:uLnTx/>
                <a:uFillTx/>
                <a:latin typeface="+mn-lt"/>
                <a:ea typeface="+mn-ea"/>
                <a:cs typeface="+mn-cs"/>
              </a:rPr>
              <a:t> results on the TV screens.</a:t>
            </a:r>
            <a:endParaRPr kumimoji="0" lang="en-US" sz="2800" b="1" i="0" u="none" strike="noStrike" kern="1200" cap="none" spc="0" normalizeH="0" baseline="0" noProof="0" dirty="0">
              <a:ln>
                <a:noFill/>
              </a:ln>
              <a:solidFill>
                <a:srgbClr val="7030A0"/>
              </a:solidFill>
              <a:effectLst/>
              <a:uLnTx/>
              <a:uFillTx/>
              <a:latin typeface="+mn-lt"/>
              <a:ea typeface="+mn-ea"/>
              <a:cs typeface="+mn-cs"/>
            </a:endParaRPr>
          </a:p>
        </p:txBody>
      </p:sp>
      <p:sp>
        <p:nvSpPr>
          <p:cNvPr id="2" name="Vertical Scroll 1"/>
          <p:cNvSpPr/>
          <p:nvPr/>
        </p:nvSpPr>
        <p:spPr>
          <a:xfrm>
            <a:off x="685800" y="3203697"/>
            <a:ext cx="7696200" cy="2644707"/>
          </a:xfrm>
          <a:prstGeom prst="verticalScroll">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1219199" y="3544948"/>
            <a:ext cx="6551596" cy="1962204"/>
          </a:xfrm>
          <a:prstGeom prst="rect">
            <a:avLst/>
          </a:prstGeom>
        </p:spPr>
        <p:txBody>
          <a:bodyPr wrap="square">
            <a:spAutoFit/>
          </a:bodyPr>
          <a:lstStyle/>
          <a:p>
            <a:pPr algn="just">
              <a:lnSpc>
                <a:spcPct val="150000"/>
              </a:lnSpc>
            </a:pPr>
            <a:r>
              <a:rPr lang="en-US" dirty="0" smtClean="0">
                <a:solidFill>
                  <a:srgbClr val="002060"/>
                </a:solidFill>
                <a:latin typeface="Times New Roman" panose="02020603050405020304" pitchFamily="18" charset="0"/>
                <a:ea typeface="Calibri" panose="020F0502020204030204" pitchFamily="34" charset="0"/>
              </a:rPr>
              <a:t>……</a:t>
            </a:r>
            <a:r>
              <a:rPr lang="vi-VN" sz="2800" dirty="0" smtClean="0">
                <a:solidFill>
                  <a:srgbClr val="002060"/>
                </a:solidFill>
                <a:latin typeface="Times New Roman" panose="02020603050405020304" pitchFamily="18" charset="0"/>
                <a:ea typeface="Calibri" panose="020F0502020204030204" pitchFamily="34" charset="0"/>
              </a:rPr>
              <a:t>When </a:t>
            </a:r>
            <a:r>
              <a:rPr lang="vi-VN" sz="2800" dirty="0">
                <a:solidFill>
                  <a:srgbClr val="002060"/>
                </a:solidFill>
                <a:latin typeface="Times New Roman" panose="02020603050405020304" pitchFamily="18" charset="0"/>
                <a:ea typeface="Calibri" panose="020F0502020204030204" pitchFamily="34" charset="0"/>
              </a:rPr>
              <a:t>I took this photo, everybody was looking at the TV screens waiting for the election results. </a:t>
            </a:r>
            <a:endParaRPr lang="en-US" sz="2800" dirty="0">
              <a:solidFill>
                <a:srgbClr val="002060"/>
              </a:solidFill>
            </a:endParaRPr>
          </a:p>
        </p:txBody>
      </p:sp>
      <p:cxnSp>
        <p:nvCxnSpPr>
          <p:cNvPr id="7" name="Straight Connector 6"/>
          <p:cNvCxnSpPr/>
          <p:nvPr/>
        </p:nvCxnSpPr>
        <p:spPr>
          <a:xfrm flipV="1">
            <a:off x="1340868" y="4800600"/>
            <a:ext cx="6308259" cy="231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340868" y="5507152"/>
            <a:ext cx="22098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itle 1"/>
          <p:cNvSpPr txBox="1">
            <a:spLocks/>
          </p:cNvSpPr>
          <p:nvPr/>
        </p:nvSpPr>
        <p:spPr>
          <a:xfrm rot="981096">
            <a:off x="7643398" y="217953"/>
            <a:ext cx="1462556" cy="417728"/>
          </a:xfrm>
          <a:prstGeom prst="rect">
            <a:avLst/>
          </a:prstGeom>
          <a:solidFill>
            <a:srgbClr val="FFFF00"/>
          </a:solidFill>
          <a:ln w="25400">
            <a:solidFill>
              <a:srgbClr val="FF0000"/>
            </a:solidFill>
          </a:ln>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accent6">
                    <a:lumMod val="50000"/>
                  </a:schemeClr>
                </a:solidFill>
              </a:rPr>
              <a:t>A</a:t>
            </a:r>
            <a:r>
              <a:rPr lang="vi-VN" sz="2800" b="1" dirty="0" smtClean="0">
                <a:solidFill>
                  <a:schemeClr val="accent6">
                    <a:lumMod val="50000"/>
                  </a:schemeClr>
                </a:solidFill>
              </a:rPr>
              <a:t>nswer</a:t>
            </a:r>
            <a:r>
              <a:rPr lang="en-US" sz="2800" b="1" dirty="0">
                <a:solidFill>
                  <a:schemeClr val="accent6">
                    <a:lumMod val="50000"/>
                  </a:schemeClr>
                </a:solidFill>
              </a:rPr>
              <a:t>s</a:t>
            </a:r>
          </a:p>
        </p:txBody>
      </p:sp>
      <p:pic>
        <p:nvPicPr>
          <p:cNvPr id="14" name="Picture 13"/>
          <p:cNvPicPr>
            <a:picLocks noChangeAspect="1"/>
          </p:cNvPicPr>
          <p:nvPr/>
        </p:nvPicPr>
        <p:blipFill>
          <a:blip r:embed="rId2"/>
          <a:stretch>
            <a:fillRect/>
          </a:stretch>
        </p:blipFill>
        <p:spPr>
          <a:xfrm>
            <a:off x="7268608" y="5091716"/>
            <a:ext cx="1615580" cy="1859441"/>
          </a:xfrm>
          <a:prstGeom prst="rect">
            <a:avLst/>
          </a:prstGeom>
        </p:spPr>
      </p:pic>
      <p:cxnSp>
        <p:nvCxnSpPr>
          <p:cNvPr id="10" name="Straight Connector 9"/>
          <p:cNvCxnSpPr/>
          <p:nvPr/>
        </p:nvCxnSpPr>
        <p:spPr>
          <a:xfrm flipV="1">
            <a:off x="5867400" y="1219200"/>
            <a:ext cx="1903395" cy="160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1066800" y="1219200"/>
            <a:ext cx="9906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990600" y="1657373"/>
            <a:ext cx="1219200" cy="13413"/>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075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up)">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right)">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barn(inVertical)">
                                      <p:cBhvr>
                                        <p:cTn id="4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Document 1"/>
          <p:cNvSpPr/>
          <p:nvPr/>
        </p:nvSpPr>
        <p:spPr>
          <a:xfrm>
            <a:off x="533401" y="2559676"/>
            <a:ext cx="8158212" cy="3841124"/>
          </a:xfrm>
          <a:prstGeom prst="flowChartDocumen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533401" y="329253"/>
            <a:ext cx="7620000" cy="954107"/>
          </a:xfrm>
          <a:prstGeom prst="rect">
            <a:avLst/>
          </a:prstGeom>
        </p:spPr>
        <p:txBody>
          <a:bodyPr wrap="square">
            <a:spAutoFit/>
          </a:bodyPr>
          <a:lstStyle/>
          <a:p>
            <a:pPr marL="342900" lvl="0" indent="-342900">
              <a:spcBef>
                <a:spcPct val="20000"/>
              </a:spcBef>
              <a:defRPr/>
            </a:pPr>
            <a:r>
              <a:rPr lang="vi-VN" sz="2800" b="1" dirty="0">
                <a:solidFill>
                  <a:srgbClr val="002060"/>
                </a:solidFill>
              </a:rPr>
              <a:t>6. Was he sorry that he couldn’t go inside the center?</a:t>
            </a:r>
            <a:endParaRPr lang="en-US" sz="2800" b="1" dirty="0">
              <a:solidFill>
                <a:srgbClr val="002060"/>
              </a:solidFill>
            </a:endParaRPr>
          </a:p>
        </p:txBody>
      </p:sp>
      <p:sp>
        <p:nvSpPr>
          <p:cNvPr id="5" name="Subtitle 2"/>
          <p:cNvSpPr txBox="1">
            <a:spLocks/>
          </p:cNvSpPr>
          <p:nvPr/>
        </p:nvSpPr>
        <p:spPr>
          <a:xfrm>
            <a:off x="685800" y="1349851"/>
            <a:ext cx="35052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C00000"/>
                </a:solidFill>
                <a:effectLst/>
                <a:uLnTx/>
                <a:uFillTx/>
                <a:latin typeface="+mn-lt"/>
                <a:ea typeface="+mn-ea"/>
                <a:cs typeface="+mn-cs"/>
              </a:rPr>
              <a:t>=&gt; No, he wasn’t.</a:t>
            </a:r>
            <a:endParaRPr kumimoji="0" lang="en-US" sz="2800" b="1" i="0" u="none" strike="noStrike" kern="1200" cap="none" spc="0" normalizeH="0" baseline="0" noProof="0" dirty="0">
              <a:ln>
                <a:noFill/>
              </a:ln>
              <a:solidFill>
                <a:srgbClr val="C00000"/>
              </a:solidFill>
              <a:effectLst/>
              <a:uLnTx/>
              <a:uFillTx/>
              <a:latin typeface="+mn-lt"/>
              <a:ea typeface="+mn-ea"/>
              <a:cs typeface="+mn-cs"/>
            </a:endParaRPr>
          </a:p>
        </p:txBody>
      </p:sp>
      <p:sp>
        <p:nvSpPr>
          <p:cNvPr id="9" name="Rectangle 8"/>
          <p:cNvSpPr/>
          <p:nvPr/>
        </p:nvSpPr>
        <p:spPr>
          <a:xfrm>
            <a:off x="822960" y="2578927"/>
            <a:ext cx="7711440" cy="2677656"/>
          </a:xfrm>
          <a:prstGeom prst="rect">
            <a:avLst/>
          </a:prstGeom>
        </p:spPr>
        <p:txBody>
          <a:bodyPr wrap="square">
            <a:spAutoFit/>
          </a:bodyPr>
          <a:lstStyle/>
          <a:p>
            <a:pPr algn="just">
              <a:lnSpc>
                <a:spcPct val="150000"/>
              </a:lnSpc>
            </a:pPr>
            <a:r>
              <a:rPr lang="vi-VN" sz="2800" b="1" dirty="0">
                <a:solidFill>
                  <a:schemeClr val="accent3">
                    <a:lumMod val="50000"/>
                  </a:schemeClr>
                </a:solidFill>
                <a:latin typeface="Times New Roman" panose="02020603050405020304" pitchFamily="18" charset="0"/>
                <a:ea typeface="Calibri" panose="020F0502020204030204" pitchFamily="34" charset="0"/>
              </a:rPr>
              <a:t>Some people were quietly holding hands and smiling – others were tense and nervous. They felt that it was their moment. Suddenly, I realized that this was a better place to be than inside. </a:t>
            </a:r>
            <a:endParaRPr lang="en-US" sz="2800" b="1" dirty="0">
              <a:solidFill>
                <a:schemeClr val="accent3">
                  <a:lumMod val="50000"/>
                </a:schemeClr>
              </a:solidFill>
            </a:endParaRPr>
          </a:p>
        </p:txBody>
      </p:sp>
      <p:cxnSp>
        <p:nvCxnSpPr>
          <p:cNvPr id="11" name="Straight Connector 10"/>
          <p:cNvCxnSpPr/>
          <p:nvPr/>
        </p:nvCxnSpPr>
        <p:spPr>
          <a:xfrm flipV="1">
            <a:off x="914400" y="5096026"/>
            <a:ext cx="6699774" cy="231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5513672" y="4495800"/>
            <a:ext cx="2868328"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itle 1"/>
          <p:cNvSpPr txBox="1">
            <a:spLocks/>
          </p:cNvSpPr>
          <p:nvPr/>
        </p:nvSpPr>
        <p:spPr>
          <a:xfrm rot="981096">
            <a:off x="7643398" y="217953"/>
            <a:ext cx="1462556" cy="417728"/>
          </a:xfrm>
          <a:prstGeom prst="rect">
            <a:avLst/>
          </a:prstGeom>
          <a:solidFill>
            <a:srgbClr val="FFFF00"/>
          </a:solidFill>
          <a:ln w="25400">
            <a:solidFill>
              <a:srgbClr val="FF0000"/>
            </a:solidFill>
          </a:ln>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accent6">
                    <a:lumMod val="50000"/>
                  </a:schemeClr>
                </a:solidFill>
              </a:rPr>
              <a:t>A</a:t>
            </a:r>
            <a:r>
              <a:rPr lang="vi-VN" sz="2800" b="1" dirty="0" smtClean="0">
                <a:solidFill>
                  <a:schemeClr val="accent6">
                    <a:lumMod val="50000"/>
                  </a:schemeClr>
                </a:solidFill>
              </a:rPr>
              <a:t>nswer</a:t>
            </a:r>
            <a:r>
              <a:rPr lang="en-US" sz="2800" b="1" dirty="0">
                <a:solidFill>
                  <a:schemeClr val="accent6">
                    <a:lumMod val="50000"/>
                  </a:schemeClr>
                </a:solidFill>
              </a:rPr>
              <a:t>s</a:t>
            </a:r>
          </a:p>
        </p:txBody>
      </p:sp>
      <p:pic>
        <p:nvPicPr>
          <p:cNvPr id="16" name="Picture 15"/>
          <p:cNvPicPr>
            <a:picLocks noChangeAspect="1"/>
          </p:cNvPicPr>
          <p:nvPr/>
        </p:nvPicPr>
        <p:blipFill>
          <a:blip r:embed="rId2"/>
          <a:stretch>
            <a:fillRect/>
          </a:stretch>
        </p:blipFill>
        <p:spPr>
          <a:xfrm>
            <a:off x="7614174" y="4998559"/>
            <a:ext cx="1615580" cy="1859441"/>
          </a:xfrm>
          <a:prstGeom prst="rect">
            <a:avLst/>
          </a:prstGeom>
        </p:spPr>
      </p:pic>
      <p:cxnSp>
        <p:nvCxnSpPr>
          <p:cNvPr id="10" name="Straight Connector 9"/>
          <p:cNvCxnSpPr/>
          <p:nvPr/>
        </p:nvCxnSpPr>
        <p:spPr>
          <a:xfrm>
            <a:off x="2438400" y="833111"/>
            <a:ext cx="8382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794774" y="833111"/>
            <a:ext cx="28194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600200" y="1219200"/>
            <a:ext cx="10668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810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up)">
                                      <p:cBhvr>
                                        <p:cTn id="22" dur="500"/>
                                        <p:tgtEl>
                                          <p:spTgt spid="2"/>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up)">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down)">
                                      <p:cBhvr>
                                        <p:cTn id="30" dur="500"/>
                                        <p:tgtEl>
                                          <p:spTgt spid="11"/>
                                        </p:tgtEl>
                                      </p:cBhvr>
                                    </p:animEffect>
                                  </p:childTnLst>
                                </p:cTn>
                              </p:par>
                              <p:par>
                                <p:cTn id="31" presetID="22" presetClass="entr" presetSubtype="8"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left)">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37"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barn(outVertical)">
                                      <p:cBhvr>
                                        <p:cTn id="3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Card 10"/>
          <p:cNvSpPr/>
          <p:nvPr/>
        </p:nvSpPr>
        <p:spPr>
          <a:xfrm>
            <a:off x="304800" y="2057400"/>
            <a:ext cx="8571698" cy="4572000"/>
          </a:xfrm>
          <a:prstGeom prst="flowChartPunchedCard">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ubtitle 2"/>
          <p:cNvSpPr txBox="1">
            <a:spLocks/>
          </p:cNvSpPr>
          <p:nvPr/>
        </p:nvSpPr>
        <p:spPr>
          <a:xfrm>
            <a:off x="647700" y="504524"/>
            <a:ext cx="8229600" cy="609600"/>
          </a:xfrm>
          <a:prstGeom prst="rect">
            <a:avLst/>
          </a:prstGeom>
        </p:spPr>
        <p:txBody>
          <a:bodyPr vert="horz" lIns="91440" tIns="45720" rIns="91440" bIns="45720" rtlCol="0">
            <a:normAutofit/>
          </a:bodyPr>
          <a:lstStyle/>
          <a:p>
            <a:pPr marL="342900" lvl="0" indent="-342900">
              <a:spcBef>
                <a:spcPct val="20000"/>
              </a:spcBef>
              <a:defRPr/>
            </a:pPr>
            <a:r>
              <a:rPr lang="vi-VN" sz="2800" b="1" dirty="0" smtClean="0">
                <a:solidFill>
                  <a:srgbClr val="C00000"/>
                </a:solidFill>
              </a:rPr>
              <a:t>7</a:t>
            </a:r>
            <a:r>
              <a:rPr kumimoji="0" lang="vi-VN" sz="2800" b="1" i="0" u="none" strike="noStrike" kern="1200" cap="none" spc="0" normalizeH="0" baseline="0" noProof="0" dirty="0" smtClean="0">
                <a:ln>
                  <a:noFill/>
                </a:ln>
                <a:solidFill>
                  <a:srgbClr val="C00000"/>
                </a:solidFill>
                <a:effectLst/>
                <a:uLnTx/>
                <a:uFillTx/>
                <a:latin typeface="+mn-lt"/>
                <a:ea typeface="+mn-ea"/>
                <a:cs typeface="+mn-cs"/>
              </a:rPr>
              <a:t>. What </a:t>
            </a:r>
            <a:r>
              <a:rPr lang="vi-VN" sz="2800" b="1" dirty="0">
                <a:solidFill>
                  <a:srgbClr val="C00000"/>
                </a:solidFill>
              </a:rPr>
              <a:t>happened </a:t>
            </a:r>
            <a:r>
              <a:rPr kumimoji="0" lang="vi-VN" sz="2800" b="1" i="0" u="none" strike="noStrike" kern="1200" cap="none" spc="0" normalizeH="0" baseline="0" noProof="0" dirty="0" smtClean="0">
                <a:ln>
                  <a:noFill/>
                </a:ln>
                <a:solidFill>
                  <a:srgbClr val="C00000"/>
                </a:solidFill>
                <a:effectLst/>
                <a:uLnTx/>
                <a:uFillTx/>
                <a:latin typeface="+mn-lt"/>
                <a:ea typeface="+mn-ea"/>
                <a:cs typeface="+mn-cs"/>
              </a:rPr>
              <a:t>when Obama won?</a:t>
            </a:r>
            <a:endParaRPr kumimoji="0" lang="en-US" sz="2800" b="1" i="0" u="none" strike="noStrike" kern="1200" cap="none" spc="0" normalizeH="0" baseline="0" noProof="0" dirty="0">
              <a:ln>
                <a:noFill/>
              </a:ln>
              <a:solidFill>
                <a:srgbClr val="C00000"/>
              </a:solidFill>
              <a:effectLst/>
              <a:uLnTx/>
              <a:uFillTx/>
              <a:latin typeface="+mn-lt"/>
              <a:ea typeface="+mn-ea"/>
              <a:cs typeface="+mn-cs"/>
            </a:endParaRPr>
          </a:p>
        </p:txBody>
      </p:sp>
      <p:sp>
        <p:nvSpPr>
          <p:cNvPr id="8" name="Subtitle 2"/>
          <p:cNvSpPr txBox="1">
            <a:spLocks/>
          </p:cNvSpPr>
          <p:nvPr/>
        </p:nvSpPr>
        <p:spPr>
          <a:xfrm>
            <a:off x="713874" y="1138663"/>
            <a:ext cx="8229600" cy="6096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chemeClr val="accent3">
                    <a:lumMod val="50000"/>
                  </a:schemeClr>
                </a:solidFill>
                <a:effectLst/>
                <a:uLnTx/>
                <a:uFillTx/>
                <a:latin typeface="+mn-lt"/>
                <a:ea typeface="+mn-ea"/>
                <a:cs typeface="+mn-cs"/>
              </a:rPr>
              <a:t>=&gt; Every</a:t>
            </a:r>
            <a:r>
              <a:rPr lang="en-US" sz="2800" b="1" dirty="0" smtClean="0">
                <a:solidFill>
                  <a:schemeClr val="accent3">
                    <a:lumMod val="50000"/>
                  </a:schemeClr>
                </a:solidFill>
                <a:latin typeface="Arial" panose="020B0604020202020204" pitchFamily="34" charset="0"/>
                <a:cs typeface="Arial" panose="020B0604020202020204" pitchFamily="34" charset="0"/>
              </a:rPr>
              <a:t>body</a:t>
            </a:r>
            <a:r>
              <a:rPr kumimoji="0" lang="vi-VN" sz="2800" b="1" i="0" u="none" strike="noStrike" kern="1200" cap="none" spc="0" normalizeH="0" baseline="0" noProof="0" dirty="0" smtClean="0">
                <a:ln>
                  <a:noFill/>
                </a:ln>
                <a:solidFill>
                  <a:schemeClr val="accent3">
                    <a:lumMod val="50000"/>
                  </a:schemeClr>
                </a:solidFill>
                <a:effectLst/>
                <a:uLnTx/>
                <a:uFillTx/>
                <a:latin typeface="Arial" panose="020B0604020202020204" pitchFamily="34" charset="0"/>
                <a:cs typeface="Arial" panose="020B0604020202020204" pitchFamily="34" charset="0"/>
              </a:rPr>
              <a:t> </a:t>
            </a:r>
            <a:r>
              <a:rPr kumimoji="0" lang="vi-VN" sz="2800" b="1" i="0" u="none" strike="noStrike" kern="1200" cap="none" spc="0" normalizeH="0" baseline="0" noProof="0" dirty="0" smtClean="0">
                <a:ln>
                  <a:noFill/>
                </a:ln>
                <a:solidFill>
                  <a:schemeClr val="accent3">
                    <a:lumMod val="50000"/>
                  </a:schemeClr>
                </a:solidFill>
                <a:effectLst/>
                <a:uLnTx/>
                <a:uFillTx/>
                <a:latin typeface="+mn-lt"/>
                <a:ea typeface="+mn-ea"/>
                <a:cs typeface="+mn-cs"/>
              </a:rPr>
              <a:t>went crazy. </a:t>
            </a:r>
            <a:endParaRPr kumimoji="0" lang="en-US" sz="2800" b="1" i="0" u="none" strike="noStrike" kern="1200" cap="none" spc="0" normalizeH="0" baseline="0" noProof="0" dirty="0">
              <a:ln>
                <a:noFill/>
              </a:ln>
              <a:solidFill>
                <a:schemeClr val="accent3">
                  <a:lumMod val="50000"/>
                </a:schemeClr>
              </a:solidFill>
              <a:effectLst/>
              <a:uLnTx/>
              <a:uFillTx/>
              <a:latin typeface="+mn-lt"/>
              <a:ea typeface="+mn-ea"/>
              <a:cs typeface="+mn-cs"/>
            </a:endParaRPr>
          </a:p>
        </p:txBody>
      </p:sp>
      <p:cxnSp>
        <p:nvCxnSpPr>
          <p:cNvPr id="12" name="Straight Connector 11"/>
          <p:cNvCxnSpPr/>
          <p:nvPr/>
        </p:nvCxnSpPr>
        <p:spPr>
          <a:xfrm>
            <a:off x="1143000" y="4038600"/>
            <a:ext cx="75438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1143000" y="4572000"/>
            <a:ext cx="13716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2676122" y="4572000"/>
            <a:ext cx="6010678" cy="231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p:nvSpPr>
        <p:spPr>
          <a:xfrm rot="981096">
            <a:off x="7643398" y="217953"/>
            <a:ext cx="1462556" cy="417728"/>
          </a:xfrm>
          <a:prstGeom prst="rect">
            <a:avLst/>
          </a:prstGeom>
          <a:solidFill>
            <a:srgbClr val="FFFF00"/>
          </a:solidFill>
          <a:ln w="25400">
            <a:solidFill>
              <a:srgbClr val="FF0000"/>
            </a:solidFill>
          </a:ln>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accent6">
                    <a:lumMod val="50000"/>
                  </a:schemeClr>
                </a:solidFill>
              </a:rPr>
              <a:t>A</a:t>
            </a:r>
            <a:r>
              <a:rPr lang="vi-VN" sz="2800" b="1" dirty="0" smtClean="0">
                <a:solidFill>
                  <a:schemeClr val="accent6">
                    <a:lumMod val="50000"/>
                  </a:schemeClr>
                </a:solidFill>
              </a:rPr>
              <a:t>nswer</a:t>
            </a:r>
            <a:r>
              <a:rPr lang="en-US" sz="2800" b="1" dirty="0">
                <a:solidFill>
                  <a:schemeClr val="accent6">
                    <a:lumMod val="50000"/>
                  </a:schemeClr>
                </a:solidFill>
              </a:rPr>
              <a:t>s</a:t>
            </a:r>
          </a:p>
        </p:txBody>
      </p:sp>
      <p:pic>
        <p:nvPicPr>
          <p:cNvPr id="20" name="Picture 19"/>
          <p:cNvPicPr>
            <a:picLocks noChangeAspect="1"/>
          </p:cNvPicPr>
          <p:nvPr/>
        </p:nvPicPr>
        <p:blipFill>
          <a:blip r:embed="rId2"/>
          <a:stretch>
            <a:fillRect/>
          </a:stretch>
        </p:blipFill>
        <p:spPr>
          <a:xfrm>
            <a:off x="7614174" y="5085416"/>
            <a:ext cx="1520866" cy="1750431"/>
          </a:xfrm>
          <a:prstGeom prst="rect">
            <a:avLst/>
          </a:prstGeom>
        </p:spPr>
      </p:pic>
      <p:sp>
        <p:nvSpPr>
          <p:cNvPr id="10" name="Rectangle 9"/>
          <p:cNvSpPr/>
          <p:nvPr/>
        </p:nvSpPr>
        <p:spPr>
          <a:xfrm>
            <a:off x="1014262" y="2360031"/>
            <a:ext cx="7848600" cy="3911135"/>
          </a:xfrm>
          <a:prstGeom prst="rect">
            <a:avLst/>
          </a:prstGeom>
        </p:spPr>
        <p:txBody>
          <a:bodyPr wrap="square">
            <a:spAutoFit/>
          </a:bodyPr>
          <a:lstStyle/>
          <a:p>
            <a:pPr algn="just">
              <a:lnSpc>
                <a:spcPct val="150000"/>
              </a:lnSpc>
            </a:pPr>
            <a:r>
              <a:rPr lang="vi-VN" sz="2400" b="1" dirty="0">
                <a:solidFill>
                  <a:srgbClr val="002060"/>
                </a:solidFill>
                <a:latin typeface="Times New Roman" panose="02020603050405020304" pitchFamily="18" charset="0"/>
                <a:ea typeface="Calibri" panose="020F0502020204030204" pitchFamily="34" charset="0"/>
              </a:rPr>
              <a:t>I was watching Obama’s victory through the faces of all these people, African, Hispanic, Chinese, white. At about 11 o’clock the results were announced, and everybody went crazy. People started laughing, shouting, and crying. But when Obama made his speech they all became quiet and emotional. There was only one place to be on the planet that night – and I was there. </a:t>
            </a:r>
            <a:endParaRPr lang="en-US" sz="2400" b="1" dirty="0">
              <a:solidFill>
                <a:srgbClr val="002060"/>
              </a:solidFill>
            </a:endParaRPr>
          </a:p>
        </p:txBody>
      </p:sp>
      <p:cxnSp>
        <p:nvCxnSpPr>
          <p:cNvPr id="13" name="Straight Connector 12"/>
          <p:cNvCxnSpPr/>
          <p:nvPr/>
        </p:nvCxnSpPr>
        <p:spPr>
          <a:xfrm>
            <a:off x="1143000" y="990600"/>
            <a:ext cx="259080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029200" y="990600"/>
            <a:ext cx="190500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5492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arn(inVertical)">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left)">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2"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right)">
                                      <p:cBhvr>
                                        <p:cTn id="4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186813"/>
            <a:ext cx="3810000" cy="616857"/>
          </a:xfrm>
        </p:spPr>
        <p:txBody>
          <a:bodyPr>
            <a:normAutofit/>
          </a:bodyPr>
          <a:lstStyle/>
          <a:p>
            <a:r>
              <a:rPr lang="en-US" sz="3200" b="1" dirty="0" smtClean="0">
                <a:solidFill>
                  <a:srgbClr val="FF0000"/>
                </a:solidFill>
              </a:rPr>
              <a:t>What’s happening?</a:t>
            </a:r>
            <a:endParaRPr lang="en-US" sz="3200" b="1" dirty="0">
              <a:solidFill>
                <a:srgbClr val="FF0000"/>
              </a:solidFill>
            </a:endParaRPr>
          </a:p>
        </p:txBody>
      </p:sp>
      <p:sp>
        <p:nvSpPr>
          <p:cNvPr id="5" name="Title 1"/>
          <p:cNvSpPr txBox="1">
            <a:spLocks/>
          </p:cNvSpPr>
          <p:nvPr/>
        </p:nvSpPr>
        <p:spPr>
          <a:xfrm>
            <a:off x="466823" y="5562600"/>
            <a:ext cx="8305800" cy="978947"/>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en-US" sz="2400" b="1" dirty="0" smtClean="0">
                <a:solidFill>
                  <a:srgbClr val="002060"/>
                </a:solidFill>
                <a:latin typeface="Times New Roman" panose="02020603050405020304" pitchFamily="18" charset="0"/>
                <a:cs typeface="Times New Roman" panose="02020603050405020304" pitchFamily="18" charset="0"/>
              </a:rPr>
              <a:t>People </a:t>
            </a:r>
            <a:r>
              <a:rPr lang="vi-VN" sz="2400" b="1" dirty="0" smtClean="0">
                <a:solidFill>
                  <a:srgbClr val="002060"/>
                </a:solidFill>
                <a:latin typeface="Times New Roman" panose="02020603050405020304" pitchFamily="18" charset="0"/>
                <a:cs typeface="Times New Roman" panose="02020603050405020304" pitchFamily="18" charset="0"/>
              </a:rPr>
              <a:t>were</a:t>
            </a:r>
            <a:r>
              <a:rPr lang="en-US" sz="2400" b="1" dirty="0" smtClean="0">
                <a:solidFill>
                  <a:srgbClr val="002060"/>
                </a:solidFill>
                <a:latin typeface="Times New Roman" panose="02020603050405020304" pitchFamily="18" charset="0"/>
                <a:cs typeface="Times New Roman" panose="02020603050405020304" pitchFamily="18" charset="0"/>
              </a:rPr>
              <a:t> looking at a screen in Chicago to see if Barack </a:t>
            </a:r>
            <a:r>
              <a:rPr lang="en-US" sz="2400" b="1" dirty="0" err="1" smtClean="0">
                <a:solidFill>
                  <a:srgbClr val="002060"/>
                </a:solidFill>
                <a:latin typeface="Times New Roman" panose="02020603050405020304" pitchFamily="18" charset="0"/>
                <a:cs typeface="Times New Roman" panose="02020603050405020304" pitchFamily="18" charset="0"/>
              </a:rPr>
              <a:t>Obama</a:t>
            </a:r>
            <a:r>
              <a:rPr lang="en-US" sz="2400" b="1" dirty="0" smtClean="0">
                <a:solidFill>
                  <a:srgbClr val="002060"/>
                </a:solidFill>
                <a:latin typeface="Times New Roman" panose="02020603050405020304" pitchFamily="18" charset="0"/>
                <a:cs typeface="Times New Roman" panose="02020603050405020304" pitchFamily="18" charset="0"/>
              </a:rPr>
              <a:t> ha</a:t>
            </a:r>
            <a:r>
              <a:rPr lang="vi-VN" sz="2400" b="1" dirty="0" smtClean="0">
                <a:solidFill>
                  <a:srgbClr val="002060"/>
                </a:solidFill>
                <a:latin typeface="Times New Roman" panose="02020603050405020304" pitchFamily="18" charset="0"/>
                <a:cs typeface="Times New Roman" panose="02020603050405020304" pitchFamily="18" charset="0"/>
              </a:rPr>
              <a:t>d</a:t>
            </a:r>
            <a:r>
              <a:rPr lang="en-US" sz="2400" b="1" dirty="0" smtClean="0">
                <a:solidFill>
                  <a:srgbClr val="002060"/>
                </a:solidFill>
                <a:latin typeface="Times New Roman" panose="02020603050405020304" pitchFamily="18" charset="0"/>
                <a:cs typeface="Times New Roman" panose="02020603050405020304" pitchFamily="18" charset="0"/>
              </a:rPr>
              <a:t> won the election on November 4th, 2008.</a:t>
            </a:r>
            <a:endParaRPr lang="en-US" sz="2400" b="1" dirty="0">
              <a:solidFill>
                <a:srgbClr val="00206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533797" y="1030760"/>
            <a:ext cx="4641519" cy="4248602"/>
          </a:xfrm>
          <a:prstGeom prst="rect">
            <a:avLst/>
          </a:prstGeom>
        </p:spPr>
      </p:pic>
      <p:pic>
        <p:nvPicPr>
          <p:cNvPr id="10" name="Picture 9"/>
          <p:cNvPicPr>
            <a:picLocks noChangeAspect="1"/>
          </p:cNvPicPr>
          <p:nvPr/>
        </p:nvPicPr>
        <p:blipFill>
          <a:blip r:embed="rId3"/>
          <a:stretch>
            <a:fillRect/>
          </a:stretch>
        </p:blipFill>
        <p:spPr>
          <a:xfrm>
            <a:off x="484469" y="4772806"/>
            <a:ext cx="4468610" cy="561194"/>
          </a:xfrm>
          <a:prstGeom prst="rect">
            <a:avLst/>
          </a:prstGeom>
        </p:spPr>
      </p:pic>
      <p:sp>
        <p:nvSpPr>
          <p:cNvPr id="11" name="TextBox 10"/>
          <p:cNvSpPr txBox="1"/>
          <p:nvPr/>
        </p:nvSpPr>
        <p:spPr>
          <a:xfrm rot="20661971">
            <a:off x="45719" y="228600"/>
            <a:ext cx="1524000" cy="369332"/>
          </a:xfrm>
          <a:prstGeom prst="rect">
            <a:avLst/>
          </a:prstGeom>
          <a:solidFill>
            <a:srgbClr val="FFFF00"/>
          </a:solidFill>
          <a:ln>
            <a:solidFill>
              <a:srgbClr val="FF0000"/>
            </a:solidFill>
          </a:ln>
        </p:spPr>
        <p:txBody>
          <a:bodyPr wrap="square" rtlCol="0">
            <a:spAutoFit/>
          </a:bodyPr>
          <a:lstStyle/>
          <a:p>
            <a:r>
              <a:rPr lang="en-US" b="1" dirty="0">
                <a:solidFill>
                  <a:srgbClr val="FF0000"/>
                </a:solidFill>
              </a:rPr>
              <a:t>C</a:t>
            </a:r>
            <a:r>
              <a:rPr lang="en-US" b="1" dirty="0" smtClean="0">
                <a:solidFill>
                  <a:srgbClr val="FF0000"/>
                </a:solidFill>
              </a:rPr>
              <a:t>onsolidation</a:t>
            </a:r>
            <a:endParaRPr lang="en-US" b="1" dirty="0">
              <a:solidFill>
                <a:srgbClr val="FF0000"/>
              </a:solidFill>
            </a:endParaRPr>
          </a:p>
        </p:txBody>
      </p:sp>
      <p:pic>
        <p:nvPicPr>
          <p:cNvPr id="1026" name="Picture 2" descr="Kết quả hình ảnh cho image for obama's victor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97381">
            <a:off x="5271786" y="1134475"/>
            <a:ext cx="3483670" cy="4197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52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1000" fill="hold"/>
                                        <p:tgtEl>
                                          <p:spTgt spid="1026"/>
                                        </p:tgtEl>
                                        <p:attrNameLst>
                                          <p:attrName>ppt_w</p:attrName>
                                        </p:attrNameLst>
                                      </p:cBhvr>
                                      <p:tavLst>
                                        <p:tav tm="0">
                                          <p:val>
                                            <p:fltVal val="0"/>
                                          </p:val>
                                        </p:tav>
                                        <p:tav tm="100000">
                                          <p:val>
                                            <p:strVal val="#ppt_w"/>
                                          </p:val>
                                        </p:tav>
                                      </p:tavLst>
                                    </p:anim>
                                    <p:anim calcmode="lin" valueType="num">
                                      <p:cBhvr>
                                        <p:cTn id="13" dur="1000" fill="hold"/>
                                        <p:tgtEl>
                                          <p:spTgt spid="1026"/>
                                        </p:tgtEl>
                                        <p:attrNameLst>
                                          <p:attrName>ppt_h</p:attrName>
                                        </p:attrNameLst>
                                      </p:cBhvr>
                                      <p:tavLst>
                                        <p:tav tm="0">
                                          <p:val>
                                            <p:fltVal val="0"/>
                                          </p:val>
                                        </p:tav>
                                        <p:tav tm="100000">
                                          <p:val>
                                            <p:strVal val="#ppt_h"/>
                                          </p:val>
                                        </p:tav>
                                      </p:tavLst>
                                    </p:anim>
                                    <p:anim calcmode="lin" valueType="num">
                                      <p:cBhvr>
                                        <p:cTn id="14" dur="1000" fill="hold"/>
                                        <p:tgtEl>
                                          <p:spTgt spid="1026"/>
                                        </p:tgtEl>
                                        <p:attrNameLst>
                                          <p:attrName>style.rotation</p:attrName>
                                        </p:attrNameLst>
                                      </p:cBhvr>
                                      <p:tavLst>
                                        <p:tav tm="0">
                                          <p:val>
                                            <p:fltVal val="90"/>
                                          </p:val>
                                        </p:tav>
                                        <p:tav tm="100000">
                                          <p:val>
                                            <p:fltVal val="0"/>
                                          </p:val>
                                        </p:tav>
                                      </p:tavLst>
                                    </p:anim>
                                    <p:animEffect transition="in" filter="fade">
                                      <p:cBhvr>
                                        <p:cTn id="15"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1143000" y="2431445"/>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3600" dirty="0"/>
          </a:p>
        </p:txBody>
      </p:sp>
      <p:sp>
        <p:nvSpPr>
          <p:cNvPr id="3" name="Title 2"/>
          <p:cNvSpPr>
            <a:spLocks noGrp="1"/>
          </p:cNvSpPr>
          <p:nvPr>
            <p:ph type="title"/>
          </p:nvPr>
        </p:nvSpPr>
        <p:spPr>
          <a:xfrm>
            <a:off x="0" y="2057400"/>
            <a:ext cx="9144000" cy="643239"/>
          </a:xfrm>
        </p:spPr>
        <p:txBody>
          <a:bodyPr>
            <a:noAutofit/>
          </a:bodyPr>
          <a:lstStyle/>
          <a:p>
            <a:pPr algn="l"/>
            <a:r>
              <a:rPr lang="en-US" sz="2500" b="1" dirty="0" smtClean="0">
                <a:solidFill>
                  <a:schemeClr val="accent6">
                    <a:lumMod val="50000"/>
                  </a:schemeClr>
                </a:solidFill>
                <a:latin typeface="Times New Roman" panose="02020603050405020304" pitchFamily="18" charset="0"/>
                <a:cs typeface="Times New Roman" panose="02020603050405020304" pitchFamily="18" charset="0"/>
              </a:rPr>
              <a:t>When I took this photo, everybody was looking at the TV screens</a:t>
            </a:r>
            <a:r>
              <a:rPr lang="en-US" sz="2500" dirty="0" smtClean="0">
                <a:latin typeface="Times New Roman" panose="02020603050405020304" pitchFamily="18" charset="0"/>
                <a:cs typeface="Times New Roman" panose="02020603050405020304" pitchFamily="18" charset="0"/>
              </a:rPr>
              <a:t>.</a:t>
            </a:r>
            <a:endParaRPr lang="en-US" sz="2500" dirty="0">
              <a:latin typeface="Times New Roman" panose="02020603050405020304" pitchFamily="18" charset="0"/>
              <a:cs typeface="Times New Roman" panose="02020603050405020304" pitchFamily="18" charset="0"/>
            </a:endParaRPr>
          </a:p>
        </p:txBody>
      </p:sp>
      <p:cxnSp>
        <p:nvCxnSpPr>
          <p:cNvPr id="10" name="Straight Connector 9"/>
          <p:cNvCxnSpPr/>
          <p:nvPr/>
        </p:nvCxnSpPr>
        <p:spPr>
          <a:xfrm>
            <a:off x="1143000" y="2590800"/>
            <a:ext cx="6096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876800" y="2590800"/>
            <a:ext cx="14478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8" name="Down Arrow 17"/>
          <p:cNvSpPr/>
          <p:nvPr/>
        </p:nvSpPr>
        <p:spPr>
          <a:xfrm>
            <a:off x="1371600" y="1752600"/>
            <a:ext cx="152400"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p:cNvPicPr>
            <a:picLocks noChangeAspect="1"/>
          </p:cNvPicPr>
          <p:nvPr/>
        </p:nvPicPr>
        <p:blipFill>
          <a:blip r:embed="rId2"/>
          <a:stretch>
            <a:fillRect/>
          </a:stretch>
        </p:blipFill>
        <p:spPr>
          <a:xfrm>
            <a:off x="5562600" y="1752600"/>
            <a:ext cx="213378" cy="335309"/>
          </a:xfrm>
          <a:prstGeom prst="rect">
            <a:avLst/>
          </a:prstGeom>
        </p:spPr>
      </p:pic>
      <p:sp>
        <p:nvSpPr>
          <p:cNvPr id="21" name="TextBox 20"/>
          <p:cNvSpPr txBox="1"/>
          <p:nvPr/>
        </p:nvSpPr>
        <p:spPr>
          <a:xfrm>
            <a:off x="762000" y="1143000"/>
            <a:ext cx="1640810" cy="523220"/>
          </a:xfrm>
          <a:prstGeom prst="rect">
            <a:avLst/>
          </a:prstGeom>
          <a:noFill/>
        </p:spPr>
        <p:txBody>
          <a:bodyPr wrap="square" rtlCol="0">
            <a:spAutoFit/>
          </a:bodyPr>
          <a:lstStyle/>
          <a:p>
            <a:pPr algn="ctr"/>
            <a:r>
              <a:rPr lang="en-US" sz="2800" b="1" dirty="0" smtClean="0">
                <a:solidFill>
                  <a:srgbClr val="7030A0"/>
                </a:solidFill>
              </a:rPr>
              <a:t>Action 2</a:t>
            </a:r>
            <a:endParaRPr lang="en-US" sz="2800" b="1" dirty="0">
              <a:solidFill>
                <a:srgbClr val="7030A0"/>
              </a:solidFill>
            </a:endParaRPr>
          </a:p>
        </p:txBody>
      </p:sp>
      <p:sp>
        <p:nvSpPr>
          <p:cNvPr id="22" name="TextBox 21"/>
          <p:cNvSpPr txBox="1"/>
          <p:nvPr/>
        </p:nvSpPr>
        <p:spPr>
          <a:xfrm>
            <a:off x="4953000" y="1219200"/>
            <a:ext cx="1640810" cy="523220"/>
          </a:xfrm>
          <a:prstGeom prst="rect">
            <a:avLst/>
          </a:prstGeom>
          <a:noFill/>
        </p:spPr>
        <p:txBody>
          <a:bodyPr wrap="square" rtlCol="0">
            <a:spAutoFit/>
          </a:bodyPr>
          <a:lstStyle/>
          <a:p>
            <a:pPr algn="ctr"/>
            <a:r>
              <a:rPr lang="en-US" sz="2800" b="1" dirty="0" smtClean="0">
                <a:solidFill>
                  <a:srgbClr val="00B050"/>
                </a:solidFill>
              </a:rPr>
              <a:t>Action 1</a:t>
            </a:r>
            <a:endParaRPr lang="en-US" sz="2800" b="1" dirty="0">
              <a:solidFill>
                <a:srgbClr val="00B050"/>
              </a:solidFill>
            </a:endParaRPr>
          </a:p>
        </p:txBody>
      </p:sp>
      <p:cxnSp>
        <p:nvCxnSpPr>
          <p:cNvPr id="23" name="Straight Arrow Connector 22"/>
          <p:cNvCxnSpPr/>
          <p:nvPr/>
        </p:nvCxnSpPr>
        <p:spPr>
          <a:xfrm>
            <a:off x="1752600" y="4724400"/>
            <a:ext cx="6248400" cy="0"/>
          </a:xfrm>
          <a:prstGeom prst="straightConnector1">
            <a:avLst/>
          </a:prstGeom>
          <a:ln w="50800">
            <a:solidFill>
              <a:schemeClr val="accent6">
                <a:lumMod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905000" y="4419600"/>
            <a:ext cx="0" cy="742950"/>
          </a:xfrm>
          <a:prstGeom prst="line">
            <a:avLst/>
          </a:prstGeom>
          <a:ln w="34925">
            <a:solidFill>
              <a:srgbClr val="0070C0"/>
            </a:solidFill>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705600" y="4343400"/>
            <a:ext cx="0" cy="742950"/>
          </a:xfrm>
          <a:prstGeom prst="line">
            <a:avLst/>
          </a:prstGeom>
          <a:ln w="34925">
            <a:solidFill>
              <a:srgbClr val="0070C0"/>
            </a:solidFill>
            <a:tailEnd type="non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3429000" y="6334780"/>
            <a:ext cx="2667000" cy="523220"/>
          </a:xfrm>
          <a:prstGeom prst="rect">
            <a:avLst/>
          </a:prstGeom>
          <a:noFill/>
        </p:spPr>
        <p:txBody>
          <a:bodyPr wrap="square" rtlCol="0">
            <a:spAutoFit/>
          </a:bodyPr>
          <a:lstStyle/>
          <a:p>
            <a:pPr algn="ctr"/>
            <a:r>
              <a:rPr lang="en-US" sz="2400" b="1" dirty="0" smtClean="0">
                <a:solidFill>
                  <a:schemeClr val="accent6">
                    <a:lumMod val="50000"/>
                  </a:schemeClr>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was looking</a:t>
            </a:r>
            <a:endParaRPr lang="en-US" sz="2800" i="1" dirty="0">
              <a:solidFill>
                <a:srgbClr val="FF0000"/>
              </a:solidFill>
            </a:endParaRPr>
          </a:p>
        </p:txBody>
      </p:sp>
      <p:sp>
        <p:nvSpPr>
          <p:cNvPr id="27" name="TextBox 26"/>
          <p:cNvSpPr txBox="1"/>
          <p:nvPr/>
        </p:nvSpPr>
        <p:spPr>
          <a:xfrm>
            <a:off x="0" y="4038600"/>
            <a:ext cx="1524000" cy="1200329"/>
          </a:xfrm>
          <a:prstGeom prst="rect">
            <a:avLst/>
          </a:prstGeom>
          <a:noFill/>
        </p:spPr>
        <p:txBody>
          <a:bodyPr wrap="square" rtlCol="0">
            <a:spAutoFit/>
          </a:bodyPr>
          <a:lstStyle/>
          <a:p>
            <a:pPr algn="ctr"/>
            <a:r>
              <a:rPr lang="en-US" sz="2400" b="1" dirty="0" smtClean="0">
                <a:solidFill>
                  <a:srgbClr val="00B050"/>
                </a:solidFill>
              </a:rPr>
              <a:t>4</a:t>
            </a:r>
            <a:r>
              <a:rPr lang="en-US" sz="2400" b="1" baseline="30000" dirty="0" smtClean="0">
                <a:solidFill>
                  <a:srgbClr val="00B050"/>
                </a:solidFill>
              </a:rPr>
              <a:t>th</a:t>
            </a:r>
            <a:r>
              <a:rPr lang="en-US" sz="2400" b="1" dirty="0" smtClean="0">
                <a:solidFill>
                  <a:srgbClr val="00B050"/>
                </a:solidFill>
              </a:rPr>
              <a:t> November 2008</a:t>
            </a:r>
            <a:endParaRPr lang="en-US" sz="2400" b="1" dirty="0">
              <a:solidFill>
                <a:srgbClr val="00B050"/>
              </a:solidFill>
            </a:endParaRPr>
          </a:p>
        </p:txBody>
      </p:sp>
      <p:cxnSp>
        <p:nvCxnSpPr>
          <p:cNvPr id="28" name="Straight Arrow Connector 27"/>
          <p:cNvCxnSpPr/>
          <p:nvPr/>
        </p:nvCxnSpPr>
        <p:spPr>
          <a:xfrm>
            <a:off x="1905000" y="5066472"/>
            <a:ext cx="4825866"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6096000" y="3810000"/>
            <a:ext cx="1409700" cy="523220"/>
          </a:xfrm>
          <a:prstGeom prst="rect">
            <a:avLst/>
          </a:prstGeom>
          <a:noFill/>
        </p:spPr>
        <p:txBody>
          <a:bodyPr wrap="square" rtlCol="0">
            <a:spAutoFit/>
          </a:bodyPr>
          <a:lstStyle/>
          <a:p>
            <a:r>
              <a:rPr lang="en-US" sz="2800" i="1" dirty="0" smtClean="0">
                <a:solidFill>
                  <a:srgbClr val="0070C0"/>
                </a:solidFill>
              </a:rPr>
              <a:t>finished</a:t>
            </a:r>
            <a:endParaRPr lang="en-US" sz="2800" i="1" dirty="0">
              <a:solidFill>
                <a:srgbClr val="0070C0"/>
              </a:solidFill>
            </a:endParaRPr>
          </a:p>
        </p:txBody>
      </p:sp>
      <p:sp>
        <p:nvSpPr>
          <p:cNvPr id="33" name="TextBox 32"/>
          <p:cNvSpPr txBox="1"/>
          <p:nvPr/>
        </p:nvSpPr>
        <p:spPr>
          <a:xfrm>
            <a:off x="3886200" y="5562600"/>
            <a:ext cx="1640810" cy="523220"/>
          </a:xfrm>
          <a:prstGeom prst="rect">
            <a:avLst/>
          </a:prstGeom>
          <a:noFill/>
        </p:spPr>
        <p:txBody>
          <a:bodyPr wrap="square" rtlCol="0">
            <a:spAutoFit/>
          </a:bodyPr>
          <a:lstStyle/>
          <a:p>
            <a:pPr algn="ctr"/>
            <a:r>
              <a:rPr lang="en-US" sz="2800" b="1" dirty="0" smtClean="0">
                <a:solidFill>
                  <a:srgbClr val="00B050"/>
                </a:solidFill>
              </a:rPr>
              <a:t>Action 1</a:t>
            </a:r>
            <a:endParaRPr lang="en-US" sz="2800" b="1" dirty="0">
              <a:solidFill>
                <a:srgbClr val="00B050"/>
              </a:solidFill>
            </a:endParaRPr>
          </a:p>
        </p:txBody>
      </p:sp>
      <p:pic>
        <p:nvPicPr>
          <p:cNvPr id="34" name="Picture 33"/>
          <p:cNvPicPr>
            <a:picLocks noChangeAspect="1"/>
          </p:cNvPicPr>
          <p:nvPr/>
        </p:nvPicPr>
        <p:blipFill>
          <a:blip r:embed="rId3"/>
          <a:stretch>
            <a:fillRect/>
          </a:stretch>
        </p:blipFill>
        <p:spPr>
          <a:xfrm>
            <a:off x="4648200" y="4572000"/>
            <a:ext cx="298730" cy="298730"/>
          </a:xfrm>
          <a:prstGeom prst="rect">
            <a:avLst/>
          </a:prstGeom>
        </p:spPr>
      </p:pic>
      <p:cxnSp>
        <p:nvCxnSpPr>
          <p:cNvPr id="35" name="Straight Arrow Connector 34"/>
          <p:cNvCxnSpPr/>
          <p:nvPr/>
        </p:nvCxnSpPr>
        <p:spPr>
          <a:xfrm>
            <a:off x="4800600" y="4876800"/>
            <a:ext cx="0" cy="679315"/>
          </a:xfrm>
          <a:prstGeom prst="straightConnector1">
            <a:avLst/>
          </a:prstGeom>
          <a:ln w="4445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4038600" y="3962400"/>
            <a:ext cx="1640810" cy="523220"/>
          </a:xfrm>
          <a:prstGeom prst="rect">
            <a:avLst/>
          </a:prstGeom>
          <a:noFill/>
        </p:spPr>
        <p:txBody>
          <a:bodyPr wrap="square" rtlCol="0">
            <a:spAutoFit/>
          </a:bodyPr>
          <a:lstStyle/>
          <a:p>
            <a:pPr algn="ctr"/>
            <a:r>
              <a:rPr lang="en-US" sz="2800" b="1" dirty="0" smtClean="0">
                <a:solidFill>
                  <a:srgbClr val="7030A0"/>
                </a:solidFill>
              </a:rPr>
              <a:t>Action 2</a:t>
            </a:r>
            <a:endParaRPr lang="en-US" sz="2800" b="1" dirty="0">
              <a:solidFill>
                <a:srgbClr val="7030A0"/>
              </a:solidFill>
            </a:endParaRPr>
          </a:p>
        </p:txBody>
      </p:sp>
      <p:sp>
        <p:nvSpPr>
          <p:cNvPr id="37" name="TextBox 36"/>
          <p:cNvSpPr txBox="1"/>
          <p:nvPr/>
        </p:nvSpPr>
        <p:spPr>
          <a:xfrm>
            <a:off x="0" y="5562600"/>
            <a:ext cx="1295400" cy="523220"/>
          </a:xfrm>
          <a:prstGeom prst="rect">
            <a:avLst/>
          </a:prstGeom>
          <a:noFill/>
        </p:spPr>
        <p:txBody>
          <a:bodyPr wrap="square" rtlCol="0">
            <a:spAutoFit/>
          </a:bodyPr>
          <a:lstStyle/>
          <a:p>
            <a:pPr algn="ctr"/>
            <a:r>
              <a:rPr lang="en-US" sz="2800" i="1" dirty="0" smtClean="0">
                <a:solidFill>
                  <a:srgbClr val="0070C0"/>
                </a:solidFill>
              </a:rPr>
              <a:t>past</a:t>
            </a:r>
            <a:endParaRPr lang="en-US" sz="2800" i="1" dirty="0">
              <a:solidFill>
                <a:srgbClr val="0070C0"/>
              </a:solidFill>
            </a:endParaRPr>
          </a:p>
        </p:txBody>
      </p:sp>
      <p:sp>
        <p:nvSpPr>
          <p:cNvPr id="41" name="Down Arrow 40"/>
          <p:cNvSpPr/>
          <p:nvPr/>
        </p:nvSpPr>
        <p:spPr>
          <a:xfrm>
            <a:off x="533400" y="5334000"/>
            <a:ext cx="134605" cy="2561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1219200" y="3810000"/>
            <a:ext cx="1295400" cy="523220"/>
          </a:xfrm>
          <a:prstGeom prst="rect">
            <a:avLst/>
          </a:prstGeom>
          <a:noFill/>
        </p:spPr>
        <p:txBody>
          <a:bodyPr wrap="square" rtlCol="0">
            <a:spAutoFit/>
          </a:bodyPr>
          <a:lstStyle/>
          <a:p>
            <a:r>
              <a:rPr lang="en-US" sz="2800" i="1" dirty="0" smtClean="0">
                <a:solidFill>
                  <a:srgbClr val="0070C0"/>
                </a:solidFill>
              </a:rPr>
              <a:t>started</a:t>
            </a:r>
            <a:endParaRPr lang="en-US" sz="2800" i="1" dirty="0">
              <a:solidFill>
                <a:srgbClr val="0070C0"/>
              </a:solidFill>
            </a:endParaRPr>
          </a:p>
        </p:txBody>
      </p:sp>
      <p:sp>
        <p:nvSpPr>
          <p:cNvPr id="43" name="TextBox 42"/>
          <p:cNvSpPr txBox="1"/>
          <p:nvPr/>
        </p:nvSpPr>
        <p:spPr>
          <a:xfrm>
            <a:off x="3962400" y="3200400"/>
            <a:ext cx="1828800" cy="523220"/>
          </a:xfrm>
          <a:prstGeom prst="rect">
            <a:avLst/>
          </a:prstGeom>
          <a:noFill/>
        </p:spPr>
        <p:txBody>
          <a:bodyPr wrap="square" rtlCol="0">
            <a:spAutoFit/>
          </a:bodyPr>
          <a:lstStyle/>
          <a:p>
            <a:pPr algn="ctr"/>
            <a:r>
              <a:rPr lang="vi-VN" sz="2800" b="1" dirty="0" smtClean="0">
                <a:solidFill>
                  <a:srgbClr val="FF0000"/>
                </a:solidFill>
              </a:rPr>
              <a:t>I </a:t>
            </a:r>
            <a:r>
              <a:rPr lang="en-US" sz="2800" b="1" dirty="0" smtClean="0">
                <a:solidFill>
                  <a:srgbClr val="FF0000"/>
                </a:solidFill>
              </a:rPr>
              <a:t>took</a:t>
            </a:r>
            <a:endParaRPr lang="en-US" sz="2800" b="1" dirty="0">
              <a:solidFill>
                <a:srgbClr val="FF0000"/>
              </a:solidFill>
            </a:endParaRPr>
          </a:p>
        </p:txBody>
      </p:sp>
      <p:sp>
        <p:nvSpPr>
          <p:cNvPr id="44" name="TextBox 43"/>
          <p:cNvSpPr txBox="1"/>
          <p:nvPr/>
        </p:nvSpPr>
        <p:spPr>
          <a:xfrm rot="10800000" flipV="1">
            <a:off x="3581400" y="2590800"/>
            <a:ext cx="609600" cy="523220"/>
          </a:xfrm>
          <a:prstGeom prst="rect">
            <a:avLst/>
          </a:prstGeom>
          <a:noFill/>
        </p:spPr>
        <p:txBody>
          <a:bodyPr wrap="square" rtlCol="0">
            <a:spAutoFit/>
          </a:bodyPr>
          <a:lstStyle/>
          <a:p>
            <a:pPr algn="ctr"/>
            <a:r>
              <a:rPr lang="en-US" sz="2800" b="1" dirty="0" smtClean="0">
                <a:solidFill>
                  <a:srgbClr val="FF0000"/>
                </a:solidFill>
              </a:rPr>
              <a:t>S</a:t>
            </a:r>
            <a:endParaRPr lang="en-US" sz="2800" b="1" dirty="0">
              <a:solidFill>
                <a:srgbClr val="FF0000"/>
              </a:solidFill>
            </a:endParaRPr>
          </a:p>
        </p:txBody>
      </p:sp>
      <p:sp>
        <p:nvSpPr>
          <p:cNvPr id="45" name="TextBox 44"/>
          <p:cNvSpPr txBox="1"/>
          <p:nvPr/>
        </p:nvSpPr>
        <p:spPr>
          <a:xfrm>
            <a:off x="4343400" y="2590800"/>
            <a:ext cx="2590800" cy="523220"/>
          </a:xfrm>
          <a:prstGeom prst="rect">
            <a:avLst/>
          </a:prstGeom>
          <a:noFill/>
        </p:spPr>
        <p:txBody>
          <a:bodyPr wrap="square" rtlCol="0">
            <a:spAutoFit/>
          </a:bodyPr>
          <a:lstStyle/>
          <a:p>
            <a:pPr algn="ctr"/>
            <a:r>
              <a:rPr lang="en-US" sz="2800" b="1" dirty="0" smtClean="0">
                <a:solidFill>
                  <a:srgbClr val="FF0000"/>
                </a:solidFill>
              </a:rPr>
              <a:t>was + V-</a:t>
            </a:r>
            <a:r>
              <a:rPr lang="en-US" sz="2800" b="1" dirty="0" err="1" smtClean="0">
                <a:solidFill>
                  <a:srgbClr val="FF0000"/>
                </a:solidFill>
              </a:rPr>
              <a:t>ing</a:t>
            </a:r>
            <a:endParaRPr lang="en-US" sz="2800" b="1" dirty="0">
              <a:solidFill>
                <a:srgbClr val="FF0000"/>
              </a:solidFill>
            </a:endParaRPr>
          </a:p>
        </p:txBody>
      </p:sp>
      <p:cxnSp>
        <p:nvCxnSpPr>
          <p:cNvPr id="29" name="Straight Connector 28"/>
          <p:cNvCxnSpPr/>
          <p:nvPr/>
        </p:nvCxnSpPr>
        <p:spPr>
          <a:xfrm>
            <a:off x="3429000" y="2590800"/>
            <a:ext cx="1143000"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38" name="Down Arrow 37"/>
          <p:cNvSpPr/>
          <p:nvPr/>
        </p:nvSpPr>
        <p:spPr>
          <a:xfrm>
            <a:off x="4724400" y="3733800"/>
            <a:ext cx="152400"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Down Arrow 38"/>
          <p:cNvSpPr/>
          <p:nvPr/>
        </p:nvSpPr>
        <p:spPr>
          <a:xfrm>
            <a:off x="4724400" y="6172200"/>
            <a:ext cx="152400"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rot="10800000" flipV="1">
            <a:off x="1066800" y="2667000"/>
            <a:ext cx="762000" cy="461665"/>
          </a:xfrm>
          <a:prstGeom prst="rect">
            <a:avLst/>
          </a:prstGeom>
          <a:noFill/>
        </p:spPr>
        <p:txBody>
          <a:bodyPr wrap="square" rtlCol="0">
            <a:spAutoFit/>
          </a:bodyPr>
          <a:lstStyle/>
          <a:p>
            <a:pPr algn="ctr"/>
            <a:r>
              <a:rPr lang="vi-VN" sz="2400" b="1" dirty="0" smtClean="0">
                <a:solidFill>
                  <a:srgbClr val="FF0000"/>
                </a:solidFill>
              </a:rPr>
              <a:t>V-2</a:t>
            </a:r>
            <a:endParaRPr lang="en-US" sz="2400" b="1" dirty="0">
              <a:solidFill>
                <a:srgbClr val="FF0000"/>
              </a:solidFill>
            </a:endParaRPr>
          </a:p>
        </p:txBody>
      </p:sp>
      <p:sp>
        <p:nvSpPr>
          <p:cNvPr id="46" name="Title 3"/>
          <p:cNvSpPr txBox="1">
            <a:spLocks/>
          </p:cNvSpPr>
          <p:nvPr/>
        </p:nvSpPr>
        <p:spPr>
          <a:xfrm>
            <a:off x="23347" y="116165"/>
            <a:ext cx="1576854" cy="685800"/>
          </a:xfrm>
          <a:prstGeom prst="horizontalScroll">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000" b="1" i="0" u="none" strike="noStrike" kern="1200" cap="none" spc="0" normalizeH="0" baseline="0" noProof="0" dirty="0" smtClean="0">
                <a:ln>
                  <a:noFill/>
                </a:ln>
                <a:solidFill>
                  <a:schemeClr val="lt1"/>
                </a:solidFill>
                <a:effectLst/>
                <a:uLnTx/>
                <a:uFillTx/>
                <a:latin typeface="+mn-lt"/>
                <a:ea typeface="+mn-ea"/>
                <a:cs typeface="+mn-cs"/>
              </a:rPr>
              <a:t>GRAMMAR</a:t>
            </a:r>
            <a:endParaRPr kumimoji="0" lang="en-US" sz="2000" b="1" i="0" u="none" strike="noStrike" kern="1200" cap="none" spc="0" normalizeH="0" baseline="0" noProof="0" dirty="0">
              <a:ln>
                <a:noFill/>
              </a:ln>
              <a:solidFill>
                <a:schemeClr val="lt1"/>
              </a:solidFill>
              <a:effectLst/>
              <a:uLnTx/>
              <a:uFillTx/>
              <a:latin typeface="+mn-lt"/>
              <a:ea typeface="+mn-ea"/>
              <a:cs typeface="+mn-cs"/>
            </a:endParaRPr>
          </a:p>
        </p:txBody>
      </p:sp>
      <p:sp>
        <p:nvSpPr>
          <p:cNvPr id="40" name="TextBox 39"/>
          <p:cNvSpPr txBox="1"/>
          <p:nvPr/>
        </p:nvSpPr>
        <p:spPr>
          <a:xfrm>
            <a:off x="3048001" y="228600"/>
            <a:ext cx="3545810" cy="523220"/>
          </a:xfrm>
          <a:prstGeom prst="rect">
            <a:avLst/>
          </a:prstGeom>
          <a:solidFill>
            <a:srgbClr val="FFFF00"/>
          </a:solidFill>
          <a:ln>
            <a:solidFill>
              <a:srgbClr val="FF0000"/>
            </a:solidFill>
          </a:ln>
        </p:spPr>
        <p:txBody>
          <a:bodyPr wrap="square" rtlCol="0">
            <a:spAutoFit/>
          </a:bodyPr>
          <a:lstStyle/>
          <a:p>
            <a:pPr algn="ctr"/>
            <a:r>
              <a:rPr lang="vi-VN" sz="2800" b="1" dirty="0" smtClean="0">
                <a:solidFill>
                  <a:srgbClr val="FF0000"/>
                </a:solidFill>
              </a:rPr>
              <a:t>Past Continuous</a:t>
            </a:r>
            <a:endParaRPr lang="en-US" sz="2800" b="1" dirty="0">
              <a:solidFill>
                <a:srgbClr val="FF0000"/>
              </a:solidFill>
            </a:endParaRPr>
          </a:p>
        </p:txBody>
      </p:sp>
    </p:spTree>
    <p:extLst>
      <p:ext uri="{BB962C8B-B14F-4D97-AF65-F5344CB8AC3E}">
        <p14:creationId xmlns:p14="http://schemas.microsoft.com/office/powerpoint/2010/main" val="187927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slide(fromLef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blinds(horizontal)">
                                      <p:cBhvr>
                                        <p:cTn id="17" dur="500"/>
                                        <p:tgtEl>
                                          <p:spTgt spid="22"/>
                                        </p:tgtEl>
                                      </p:cBhvr>
                                    </p:animEffect>
                                  </p:childTnLst>
                                </p:cTn>
                              </p:par>
                              <p:par>
                                <p:cTn id="18" presetID="12" presetClass="entr" presetSubtype="1"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slide(fromTop)">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checkerboard(across)">
                                      <p:cBhvr>
                                        <p:cTn id="25" dur="500"/>
                                        <p:tgtEl>
                                          <p:spTgt spid="21"/>
                                        </p:tgtEl>
                                      </p:cBhvr>
                                    </p:animEffect>
                                  </p:childTnLst>
                                </p:cTn>
                              </p:par>
                              <p:par>
                                <p:cTn id="26" presetID="12" presetClass="entr" presetSubtype="1"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slide(fromTop)">
                                      <p:cBhvr>
                                        <p:cTn id="28" dur="500"/>
                                        <p:tgtEl>
                                          <p:spTgt spid="18"/>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8" fill="hold" nodeType="click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slide(fromLeft)">
                                      <p:cBhvr>
                                        <p:cTn id="33" dur="500"/>
                                        <p:tgtEl>
                                          <p:spTgt spid="23"/>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checkerboard(across)">
                                      <p:cBhvr>
                                        <p:cTn id="38" dur="500"/>
                                        <p:tgtEl>
                                          <p:spTgt spid="27"/>
                                        </p:tgtEl>
                                      </p:cBhvr>
                                    </p:animEffect>
                                  </p:childTnLst>
                                </p:cTn>
                              </p:par>
                              <p:par>
                                <p:cTn id="39" presetID="12" presetClass="entr" presetSubtype="4" fill="hold" grpId="1"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slide(fromBottom)">
                                      <p:cBhvr>
                                        <p:cTn id="41" dur="500"/>
                                        <p:tgtEl>
                                          <p:spTgt spid="27"/>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1" fill="hold" nodeType="click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slide(fromTop)">
                                      <p:cBhvr>
                                        <p:cTn id="46" dur="500"/>
                                        <p:tgtEl>
                                          <p:spTgt spid="24"/>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diamond(in)">
                                      <p:cBhvr>
                                        <p:cTn id="49" dur="500"/>
                                        <p:tgtEl>
                                          <p:spTgt spid="42"/>
                                        </p:tgtEl>
                                      </p:cBhvr>
                                    </p:animEffect>
                                  </p:childTnLst>
                                </p:cTn>
                              </p:par>
                              <p:par>
                                <p:cTn id="50" presetID="12" presetClass="entr" presetSubtype="1"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slide(fromTop)">
                                      <p:cBhvr>
                                        <p:cTn id="52" dur="500"/>
                                        <p:tgtEl>
                                          <p:spTgt spid="41"/>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37"/>
                                        </p:tgtEl>
                                        <p:attrNameLst>
                                          <p:attrName>style.visibility</p:attrName>
                                        </p:attrNameLst>
                                      </p:cBhvr>
                                      <p:to>
                                        <p:strVal val="visible"/>
                                      </p:to>
                                    </p:set>
                                    <p:animEffect transition="in" filter="blinds(horizontal)">
                                      <p:cBhvr>
                                        <p:cTn id="55" dur="500"/>
                                        <p:tgtEl>
                                          <p:spTgt spid="37"/>
                                        </p:tgtEl>
                                      </p:cBhvr>
                                    </p:animEffect>
                                  </p:childTnLst>
                                </p:cTn>
                              </p:par>
                            </p:childTnLst>
                          </p:cTn>
                        </p:par>
                      </p:childTnLst>
                    </p:cTn>
                  </p:par>
                  <p:par>
                    <p:cTn id="56" fill="hold">
                      <p:stCondLst>
                        <p:cond delay="indefinite"/>
                      </p:stCondLst>
                      <p:childTnLst>
                        <p:par>
                          <p:cTn id="57" fill="hold">
                            <p:stCondLst>
                              <p:cond delay="0"/>
                            </p:stCondLst>
                            <p:childTnLst>
                              <p:par>
                                <p:cTn id="58" presetID="12" presetClass="entr" presetSubtype="1" fill="hold" nodeType="click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slide(fromTop)">
                                      <p:cBhvr>
                                        <p:cTn id="60" dur="500"/>
                                        <p:tgtEl>
                                          <p:spTgt spid="25"/>
                                        </p:tgtEl>
                                      </p:cBhvr>
                                    </p:animEffect>
                                  </p:childTnLst>
                                </p:cTn>
                              </p:par>
                              <p:par>
                                <p:cTn id="61" presetID="5" presetClass="entr" presetSubtype="10" fill="hold" nodeType="with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checkerboard(across)">
                                      <p:cBhvr>
                                        <p:cTn id="63" dur="500"/>
                                        <p:tgtEl>
                                          <p:spTgt spid="32"/>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8" fill="hold" nodeType="clickEffect">
                                  <p:stCondLst>
                                    <p:cond delay="0"/>
                                  </p:stCondLst>
                                  <p:childTnLst>
                                    <p:set>
                                      <p:cBhvr>
                                        <p:cTn id="67" dur="1" fill="hold">
                                          <p:stCondLst>
                                            <p:cond delay="0"/>
                                          </p:stCondLst>
                                        </p:cTn>
                                        <p:tgtEl>
                                          <p:spTgt spid="28"/>
                                        </p:tgtEl>
                                        <p:attrNameLst>
                                          <p:attrName>style.visibility</p:attrName>
                                        </p:attrNameLst>
                                      </p:cBhvr>
                                      <p:to>
                                        <p:strVal val="visible"/>
                                      </p:to>
                                    </p:set>
                                    <p:animEffect transition="in" filter="slide(fromLeft)">
                                      <p:cBhvr>
                                        <p:cTn id="68" dur="500"/>
                                        <p:tgtEl>
                                          <p:spTgt spid="28"/>
                                        </p:tgtEl>
                                      </p:cBhvr>
                                    </p:animEffect>
                                  </p:childTnLst>
                                </p:cTn>
                              </p:par>
                            </p:childTnLst>
                          </p:cTn>
                        </p:par>
                      </p:childTnLst>
                    </p:cTn>
                  </p:par>
                  <p:par>
                    <p:cTn id="69" fill="hold">
                      <p:stCondLst>
                        <p:cond delay="indefinite"/>
                      </p:stCondLst>
                      <p:childTnLst>
                        <p:par>
                          <p:cTn id="70" fill="hold">
                            <p:stCondLst>
                              <p:cond delay="0"/>
                            </p:stCondLst>
                            <p:childTnLst>
                              <p:par>
                                <p:cTn id="71" presetID="12" presetClass="entr" presetSubtype="1" fill="hold" nodeType="click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slide(fromTop)">
                                      <p:cBhvr>
                                        <p:cTn id="73" dur="500"/>
                                        <p:tgtEl>
                                          <p:spTgt spid="35"/>
                                        </p:tgtEl>
                                      </p:cBhvr>
                                    </p:animEffect>
                                  </p:childTnLst>
                                </p:cTn>
                              </p:par>
                            </p:childTnLst>
                          </p:cTn>
                        </p:par>
                      </p:childTnLst>
                    </p:cTn>
                  </p:par>
                  <p:par>
                    <p:cTn id="74" fill="hold">
                      <p:stCondLst>
                        <p:cond delay="indefinite"/>
                      </p:stCondLst>
                      <p:childTnLst>
                        <p:par>
                          <p:cTn id="75" fill="hold">
                            <p:stCondLst>
                              <p:cond delay="0"/>
                            </p:stCondLst>
                            <p:childTnLst>
                              <p:par>
                                <p:cTn id="76" presetID="16" presetClass="entr" presetSubtype="21" fill="hold" grpId="0" nodeType="clickEffect">
                                  <p:stCondLst>
                                    <p:cond delay="0"/>
                                  </p:stCondLst>
                                  <p:childTnLst>
                                    <p:set>
                                      <p:cBhvr>
                                        <p:cTn id="77" dur="1" fill="hold">
                                          <p:stCondLst>
                                            <p:cond delay="0"/>
                                          </p:stCondLst>
                                        </p:cTn>
                                        <p:tgtEl>
                                          <p:spTgt spid="33"/>
                                        </p:tgtEl>
                                        <p:attrNameLst>
                                          <p:attrName>style.visibility</p:attrName>
                                        </p:attrNameLst>
                                      </p:cBhvr>
                                      <p:to>
                                        <p:strVal val="visible"/>
                                      </p:to>
                                    </p:set>
                                    <p:animEffect transition="in" filter="barn(inVertical)">
                                      <p:cBhvr>
                                        <p:cTn id="78" dur="500"/>
                                        <p:tgtEl>
                                          <p:spTgt spid="33"/>
                                        </p:tgtEl>
                                      </p:cBhvr>
                                    </p:animEffect>
                                  </p:childTnLst>
                                </p:cTn>
                              </p:par>
                            </p:childTnLst>
                          </p:cTn>
                        </p:par>
                      </p:childTnLst>
                    </p:cTn>
                  </p:par>
                  <p:par>
                    <p:cTn id="79" fill="hold">
                      <p:stCondLst>
                        <p:cond delay="indefinite"/>
                      </p:stCondLst>
                      <p:childTnLst>
                        <p:par>
                          <p:cTn id="80" fill="hold">
                            <p:stCondLst>
                              <p:cond delay="0"/>
                            </p:stCondLst>
                            <p:childTnLst>
                              <p:par>
                                <p:cTn id="81" presetID="5" presetClass="entr" presetSubtype="10" fill="hold" nodeType="click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checkerboard(across)">
                                      <p:cBhvr>
                                        <p:cTn id="83" dur="500"/>
                                        <p:tgtEl>
                                          <p:spTgt spid="34"/>
                                        </p:tgtEl>
                                      </p:cBhvr>
                                    </p:animEffect>
                                  </p:childTnLst>
                                </p:cTn>
                              </p:par>
                            </p:childTnLst>
                          </p:cTn>
                        </p:par>
                      </p:childTnLst>
                    </p:cTn>
                  </p:par>
                  <p:par>
                    <p:cTn id="84" fill="hold">
                      <p:stCondLst>
                        <p:cond delay="indefinite"/>
                      </p:stCondLst>
                      <p:childTnLst>
                        <p:par>
                          <p:cTn id="85" fill="hold">
                            <p:stCondLst>
                              <p:cond delay="0"/>
                            </p:stCondLst>
                            <p:childTnLst>
                              <p:par>
                                <p:cTn id="86" presetID="5" presetClass="entr" presetSubtype="10" fill="hold" grpId="0" nodeType="clickEffect">
                                  <p:stCondLst>
                                    <p:cond delay="0"/>
                                  </p:stCondLst>
                                  <p:childTnLst>
                                    <p:set>
                                      <p:cBhvr>
                                        <p:cTn id="87" dur="1" fill="hold">
                                          <p:stCondLst>
                                            <p:cond delay="0"/>
                                          </p:stCondLst>
                                        </p:cTn>
                                        <p:tgtEl>
                                          <p:spTgt spid="36"/>
                                        </p:tgtEl>
                                        <p:attrNameLst>
                                          <p:attrName>style.visibility</p:attrName>
                                        </p:attrNameLst>
                                      </p:cBhvr>
                                      <p:to>
                                        <p:strVal val="visible"/>
                                      </p:to>
                                    </p:set>
                                    <p:animEffect transition="in" filter="checkerboard(across)">
                                      <p:cBhvr>
                                        <p:cTn id="88" dur="500"/>
                                        <p:tgtEl>
                                          <p:spTgt spid="36"/>
                                        </p:tgtEl>
                                      </p:cBhvr>
                                    </p:animEffect>
                                  </p:childTnLst>
                                </p:cTn>
                              </p:par>
                            </p:childTnLst>
                          </p:cTn>
                        </p:par>
                      </p:childTnLst>
                    </p:cTn>
                  </p:par>
                  <p:par>
                    <p:cTn id="89" fill="hold">
                      <p:stCondLst>
                        <p:cond delay="indefinite"/>
                      </p:stCondLst>
                      <p:childTnLst>
                        <p:par>
                          <p:cTn id="90" fill="hold">
                            <p:stCondLst>
                              <p:cond delay="0"/>
                            </p:stCondLst>
                            <p:childTnLst>
                              <p:par>
                                <p:cTn id="91" presetID="3" presetClass="entr" presetSubtype="10" fill="hold" grpId="0" nodeType="click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linds(horizontal)">
                                      <p:cBhvr>
                                        <p:cTn id="93" dur="500"/>
                                        <p:tgtEl>
                                          <p:spTgt spid="43"/>
                                        </p:tgtEl>
                                      </p:cBhvr>
                                    </p:animEffect>
                                  </p:childTnLst>
                                </p:cTn>
                              </p:par>
                            </p:childTnLst>
                          </p:cTn>
                        </p:par>
                      </p:childTnLst>
                    </p:cTn>
                  </p:par>
                  <p:par>
                    <p:cTn id="94" fill="hold">
                      <p:stCondLst>
                        <p:cond delay="indefinite"/>
                      </p:stCondLst>
                      <p:childTnLst>
                        <p:par>
                          <p:cTn id="95" fill="hold">
                            <p:stCondLst>
                              <p:cond delay="0"/>
                            </p:stCondLst>
                            <p:childTnLst>
                              <p:par>
                                <p:cTn id="96" presetID="12" presetClass="entr" presetSubtype="1" fill="hold" grpId="0" nodeType="click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slide(fromTop)">
                                      <p:cBhvr>
                                        <p:cTn id="98" dur="500"/>
                                        <p:tgtEl>
                                          <p:spTgt spid="38"/>
                                        </p:tgtEl>
                                      </p:cBhvr>
                                    </p:animEffect>
                                  </p:childTnLst>
                                </p:cTn>
                              </p:par>
                            </p:childTnLst>
                          </p:cTn>
                        </p:par>
                      </p:childTnLst>
                    </p:cTn>
                  </p:par>
                  <p:par>
                    <p:cTn id="99" fill="hold">
                      <p:stCondLst>
                        <p:cond delay="indefinite"/>
                      </p:stCondLst>
                      <p:childTnLst>
                        <p:par>
                          <p:cTn id="100" fill="hold">
                            <p:stCondLst>
                              <p:cond delay="0"/>
                            </p:stCondLst>
                            <p:childTnLst>
                              <p:par>
                                <p:cTn id="101" presetID="12" presetClass="entr" presetSubtype="1" fill="hold" grpId="0" nodeType="click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slide(fromTop)">
                                      <p:cBhvr>
                                        <p:cTn id="103" dur="500"/>
                                        <p:tgtEl>
                                          <p:spTgt spid="39"/>
                                        </p:tgtEl>
                                      </p:cBhvr>
                                    </p:animEffect>
                                  </p:childTnLst>
                                </p:cTn>
                              </p:par>
                            </p:childTnLst>
                          </p:cTn>
                        </p:par>
                      </p:childTnLst>
                    </p:cTn>
                  </p:par>
                  <p:par>
                    <p:cTn id="104" fill="hold">
                      <p:stCondLst>
                        <p:cond delay="indefinite"/>
                      </p:stCondLst>
                      <p:childTnLst>
                        <p:par>
                          <p:cTn id="105" fill="hold">
                            <p:stCondLst>
                              <p:cond delay="0"/>
                            </p:stCondLst>
                            <p:childTnLst>
                              <p:par>
                                <p:cTn id="106" presetID="5" presetClass="entr" presetSubtype="10" fill="hold" grpId="0" nodeType="clickEffect">
                                  <p:stCondLst>
                                    <p:cond delay="0"/>
                                  </p:stCondLst>
                                  <p:childTnLst>
                                    <p:set>
                                      <p:cBhvr>
                                        <p:cTn id="107" dur="1" fill="hold">
                                          <p:stCondLst>
                                            <p:cond delay="0"/>
                                          </p:stCondLst>
                                        </p:cTn>
                                        <p:tgtEl>
                                          <p:spTgt spid="26"/>
                                        </p:tgtEl>
                                        <p:attrNameLst>
                                          <p:attrName>style.visibility</p:attrName>
                                        </p:attrNameLst>
                                      </p:cBhvr>
                                      <p:to>
                                        <p:strVal val="visible"/>
                                      </p:to>
                                    </p:set>
                                    <p:animEffect transition="in" filter="checkerboard(across)">
                                      <p:cBhvr>
                                        <p:cTn id="108" dur="500"/>
                                        <p:tgtEl>
                                          <p:spTgt spid="26"/>
                                        </p:tgtEl>
                                      </p:cBhvr>
                                    </p:animEffect>
                                  </p:childTnLst>
                                </p:cTn>
                              </p:par>
                            </p:childTnLst>
                          </p:cTn>
                        </p:par>
                      </p:childTnLst>
                    </p:cTn>
                  </p:par>
                  <p:par>
                    <p:cTn id="109" fill="hold">
                      <p:stCondLst>
                        <p:cond delay="indefinite"/>
                      </p:stCondLst>
                      <p:childTnLst>
                        <p:par>
                          <p:cTn id="110" fill="hold">
                            <p:stCondLst>
                              <p:cond delay="0"/>
                            </p:stCondLst>
                            <p:childTnLst>
                              <p:par>
                                <p:cTn id="111" presetID="16" presetClass="entr" presetSubtype="21" fill="hold" grpId="0" nodeType="clickEffect">
                                  <p:stCondLst>
                                    <p:cond delay="0"/>
                                  </p:stCondLst>
                                  <p:childTnLst>
                                    <p:set>
                                      <p:cBhvr>
                                        <p:cTn id="112" dur="1" fill="hold">
                                          <p:stCondLst>
                                            <p:cond delay="0"/>
                                          </p:stCondLst>
                                        </p:cTn>
                                        <p:tgtEl>
                                          <p:spTgt spid="40"/>
                                        </p:tgtEl>
                                        <p:attrNameLst>
                                          <p:attrName>style.visibility</p:attrName>
                                        </p:attrNameLst>
                                      </p:cBhvr>
                                      <p:to>
                                        <p:strVal val="visible"/>
                                      </p:to>
                                    </p:set>
                                    <p:animEffect transition="in" filter="barn(inVertical)">
                                      <p:cBhvr>
                                        <p:cTn id="113" dur="500"/>
                                        <p:tgtEl>
                                          <p:spTgt spid="40"/>
                                        </p:tgtEl>
                                      </p:cBhvr>
                                    </p:animEffect>
                                  </p:childTnLst>
                                </p:cTn>
                              </p:par>
                            </p:childTnLst>
                          </p:cTn>
                        </p:par>
                      </p:childTnLst>
                    </p:cTn>
                  </p:par>
                  <p:par>
                    <p:cTn id="114" fill="hold">
                      <p:stCondLst>
                        <p:cond delay="indefinite"/>
                      </p:stCondLst>
                      <p:childTnLst>
                        <p:par>
                          <p:cTn id="115" fill="hold">
                            <p:stCondLst>
                              <p:cond delay="0"/>
                            </p:stCondLst>
                            <p:childTnLst>
                              <p:par>
                                <p:cTn id="116" presetID="12" presetClass="entr" presetSubtype="8" fill="hold" nodeType="clickEffect">
                                  <p:stCondLst>
                                    <p:cond delay="0"/>
                                  </p:stCondLst>
                                  <p:childTnLst>
                                    <p:set>
                                      <p:cBhvr>
                                        <p:cTn id="117" dur="1" fill="hold">
                                          <p:stCondLst>
                                            <p:cond delay="0"/>
                                          </p:stCondLst>
                                        </p:cTn>
                                        <p:tgtEl>
                                          <p:spTgt spid="29"/>
                                        </p:tgtEl>
                                        <p:attrNameLst>
                                          <p:attrName>style.visibility</p:attrName>
                                        </p:attrNameLst>
                                      </p:cBhvr>
                                      <p:to>
                                        <p:strVal val="visible"/>
                                      </p:to>
                                    </p:set>
                                    <p:animEffect transition="in" filter="slide(fromLeft)">
                                      <p:cBhvr>
                                        <p:cTn id="118" dur="500"/>
                                        <p:tgtEl>
                                          <p:spTgt spid="29"/>
                                        </p:tgtEl>
                                      </p:cBhvr>
                                    </p:animEffect>
                                  </p:childTnLst>
                                </p:cTn>
                              </p:par>
                            </p:childTnLst>
                          </p:cTn>
                        </p:par>
                      </p:childTnLst>
                    </p:cTn>
                  </p:par>
                  <p:par>
                    <p:cTn id="119" fill="hold">
                      <p:stCondLst>
                        <p:cond delay="indefinite"/>
                      </p:stCondLst>
                      <p:childTnLst>
                        <p:par>
                          <p:cTn id="120" fill="hold">
                            <p:stCondLst>
                              <p:cond delay="0"/>
                            </p:stCondLst>
                            <p:childTnLst>
                              <p:par>
                                <p:cTn id="121" presetID="5" presetClass="entr" presetSubtype="10" fill="hold" grpId="0" nodeType="clickEffect">
                                  <p:stCondLst>
                                    <p:cond delay="0"/>
                                  </p:stCondLst>
                                  <p:childTnLst>
                                    <p:set>
                                      <p:cBhvr>
                                        <p:cTn id="122" dur="1" fill="hold">
                                          <p:stCondLst>
                                            <p:cond delay="0"/>
                                          </p:stCondLst>
                                        </p:cTn>
                                        <p:tgtEl>
                                          <p:spTgt spid="44"/>
                                        </p:tgtEl>
                                        <p:attrNameLst>
                                          <p:attrName>style.visibility</p:attrName>
                                        </p:attrNameLst>
                                      </p:cBhvr>
                                      <p:to>
                                        <p:strVal val="visible"/>
                                      </p:to>
                                    </p:set>
                                    <p:animEffect transition="in" filter="checkerboard(across)">
                                      <p:cBhvr>
                                        <p:cTn id="123" dur="500"/>
                                        <p:tgtEl>
                                          <p:spTgt spid="44"/>
                                        </p:tgtEl>
                                      </p:cBhvr>
                                    </p:animEffect>
                                  </p:childTnLst>
                                </p:cTn>
                              </p:par>
                              <p:par>
                                <p:cTn id="124" presetID="8" presetClass="entr" presetSubtype="32" fill="hold" grpId="0" nodeType="withEffect">
                                  <p:stCondLst>
                                    <p:cond delay="0"/>
                                  </p:stCondLst>
                                  <p:childTnLst>
                                    <p:set>
                                      <p:cBhvr>
                                        <p:cTn id="125" dur="1" fill="hold">
                                          <p:stCondLst>
                                            <p:cond delay="0"/>
                                          </p:stCondLst>
                                        </p:cTn>
                                        <p:tgtEl>
                                          <p:spTgt spid="45"/>
                                        </p:tgtEl>
                                        <p:attrNameLst>
                                          <p:attrName>style.visibility</p:attrName>
                                        </p:attrNameLst>
                                      </p:cBhvr>
                                      <p:to>
                                        <p:strVal val="visible"/>
                                      </p:to>
                                    </p:set>
                                    <p:animEffect transition="in" filter="diamond(out)">
                                      <p:cBhvr>
                                        <p:cTn id="126" dur="500"/>
                                        <p:tgtEl>
                                          <p:spTgt spid="45"/>
                                        </p:tgtEl>
                                      </p:cBhvr>
                                    </p:animEffect>
                                  </p:childTnLst>
                                </p:cTn>
                              </p:par>
                            </p:childTnLst>
                          </p:cTn>
                        </p:par>
                      </p:childTnLst>
                    </p:cTn>
                  </p:par>
                  <p:par>
                    <p:cTn id="127" fill="hold">
                      <p:stCondLst>
                        <p:cond delay="indefinite"/>
                      </p:stCondLst>
                      <p:childTnLst>
                        <p:par>
                          <p:cTn id="128" fill="hold">
                            <p:stCondLst>
                              <p:cond delay="0"/>
                            </p:stCondLst>
                            <p:childTnLst>
                              <p:par>
                                <p:cTn id="129" presetID="5" presetClass="entr" presetSubtype="10" fill="hold" grpId="0" nodeType="clickEffect">
                                  <p:stCondLst>
                                    <p:cond delay="0"/>
                                  </p:stCondLst>
                                  <p:childTnLst>
                                    <p:set>
                                      <p:cBhvr>
                                        <p:cTn id="130" dur="1" fill="hold">
                                          <p:stCondLst>
                                            <p:cond delay="0"/>
                                          </p:stCondLst>
                                        </p:cTn>
                                        <p:tgtEl>
                                          <p:spTgt spid="31"/>
                                        </p:tgtEl>
                                        <p:attrNameLst>
                                          <p:attrName>style.visibility</p:attrName>
                                        </p:attrNameLst>
                                      </p:cBhvr>
                                      <p:to>
                                        <p:strVal val="visible"/>
                                      </p:to>
                                    </p:set>
                                    <p:animEffect transition="in" filter="checkerboard(across)">
                                      <p:cBhvr>
                                        <p:cTn id="13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p:bldP spid="22" grpId="0"/>
      <p:bldP spid="26" grpId="0"/>
      <p:bldP spid="27" grpId="0"/>
      <p:bldP spid="27" grpId="1"/>
      <p:bldP spid="33" grpId="0"/>
      <p:bldP spid="36" grpId="0"/>
      <p:bldP spid="37" grpId="0"/>
      <p:bldP spid="41" grpId="0" animBg="1"/>
      <p:bldP spid="42" grpId="0"/>
      <p:bldP spid="43" grpId="0"/>
      <p:bldP spid="44" grpId="0"/>
      <p:bldP spid="45" grpId="0"/>
      <p:bldP spid="38" grpId="0" animBg="1"/>
      <p:bldP spid="39" grpId="0" animBg="1"/>
      <p:bldP spid="31" grpId="0"/>
      <p:bldP spid="4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43000" y="2431445"/>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3600" dirty="0"/>
          </a:p>
        </p:txBody>
      </p:sp>
      <p:sp>
        <p:nvSpPr>
          <p:cNvPr id="5" name="Title 2"/>
          <p:cNvSpPr txBox="1">
            <a:spLocks/>
          </p:cNvSpPr>
          <p:nvPr/>
        </p:nvSpPr>
        <p:spPr>
          <a:xfrm>
            <a:off x="609600" y="1600200"/>
            <a:ext cx="7543800" cy="643239"/>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vi-VN" sz="2500" dirty="0" smtClean="0">
                <a:latin typeface="Times New Roman" panose="02020603050405020304" pitchFamily="18" charset="0"/>
                <a:ea typeface="+mj-ea"/>
                <a:cs typeface="Times New Roman" panose="02020603050405020304" pitchFamily="18" charset="0"/>
              </a:rPr>
              <a:t> They  were eating  dinner  when  he  came   last night</a:t>
            </a:r>
            <a:r>
              <a:rPr lang="en-US" sz="2500" dirty="0" smtClean="0">
                <a:latin typeface="Times New Roman" panose="02020603050405020304" pitchFamily="18" charset="0"/>
                <a:ea typeface="+mj-ea"/>
                <a:cs typeface="Times New Roman" panose="02020603050405020304" pitchFamily="18" charset="0"/>
              </a:rPr>
              <a:t>.</a:t>
            </a:r>
            <a:endParaRPr kumimoji="0" lang="en-US" sz="25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Times New Roman" panose="02020603050405020304" pitchFamily="18" charset="0"/>
            </a:endParaRPr>
          </a:p>
        </p:txBody>
      </p:sp>
      <p:cxnSp>
        <p:nvCxnSpPr>
          <p:cNvPr id="7" name="Straight Connector 6"/>
          <p:cNvCxnSpPr/>
          <p:nvPr/>
        </p:nvCxnSpPr>
        <p:spPr>
          <a:xfrm>
            <a:off x="1676400" y="2133600"/>
            <a:ext cx="1295400"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562600" y="2133600"/>
            <a:ext cx="685800"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Down Arrow 8"/>
          <p:cNvSpPr/>
          <p:nvPr/>
        </p:nvSpPr>
        <p:spPr>
          <a:xfrm>
            <a:off x="2095500" y="1420800"/>
            <a:ext cx="152400"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2"/>
          <a:stretch>
            <a:fillRect/>
          </a:stretch>
        </p:blipFill>
        <p:spPr>
          <a:xfrm>
            <a:off x="5742916" y="1440208"/>
            <a:ext cx="213378" cy="335309"/>
          </a:xfrm>
          <a:prstGeom prst="rect">
            <a:avLst/>
          </a:prstGeom>
        </p:spPr>
      </p:pic>
      <p:sp>
        <p:nvSpPr>
          <p:cNvPr id="11" name="TextBox 10"/>
          <p:cNvSpPr txBox="1"/>
          <p:nvPr/>
        </p:nvSpPr>
        <p:spPr>
          <a:xfrm>
            <a:off x="5029200" y="860057"/>
            <a:ext cx="1640810" cy="523220"/>
          </a:xfrm>
          <a:prstGeom prst="rect">
            <a:avLst/>
          </a:prstGeom>
          <a:noFill/>
        </p:spPr>
        <p:txBody>
          <a:bodyPr wrap="square" rtlCol="0">
            <a:spAutoFit/>
          </a:bodyPr>
          <a:lstStyle/>
          <a:p>
            <a:pPr algn="ctr"/>
            <a:r>
              <a:rPr lang="en-US" sz="2800" b="1" dirty="0" smtClean="0">
                <a:solidFill>
                  <a:srgbClr val="7030A0"/>
                </a:solidFill>
              </a:rPr>
              <a:t>Action 2</a:t>
            </a:r>
            <a:endParaRPr lang="en-US" sz="2800" b="1" dirty="0">
              <a:solidFill>
                <a:srgbClr val="7030A0"/>
              </a:solidFill>
            </a:endParaRPr>
          </a:p>
        </p:txBody>
      </p:sp>
      <p:sp>
        <p:nvSpPr>
          <p:cNvPr id="12" name="TextBox 11"/>
          <p:cNvSpPr txBox="1"/>
          <p:nvPr/>
        </p:nvSpPr>
        <p:spPr>
          <a:xfrm>
            <a:off x="1407191" y="886670"/>
            <a:ext cx="1640810" cy="523220"/>
          </a:xfrm>
          <a:prstGeom prst="rect">
            <a:avLst/>
          </a:prstGeom>
          <a:noFill/>
        </p:spPr>
        <p:txBody>
          <a:bodyPr wrap="square" rtlCol="0">
            <a:spAutoFit/>
          </a:bodyPr>
          <a:lstStyle/>
          <a:p>
            <a:pPr algn="ctr"/>
            <a:r>
              <a:rPr lang="en-US" sz="2800" b="1" dirty="0" smtClean="0">
                <a:solidFill>
                  <a:srgbClr val="00B050"/>
                </a:solidFill>
              </a:rPr>
              <a:t>Action 1</a:t>
            </a:r>
            <a:endParaRPr lang="en-US" sz="2800" b="1" dirty="0">
              <a:solidFill>
                <a:srgbClr val="00B050"/>
              </a:solidFill>
            </a:endParaRPr>
          </a:p>
        </p:txBody>
      </p:sp>
      <p:cxnSp>
        <p:nvCxnSpPr>
          <p:cNvPr id="13" name="Straight Arrow Connector 12"/>
          <p:cNvCxnSpPr/>
          <p:nvPr/>
        </p:nvCxnSpPr>
        <p:spPr>
          <a:xfrm>
            <a:off x="1524000" y="3924263"/>
            <a:ext cx="6248400" cy="0"/>
          </a:xfrm>
          <a:prstGeom prst="straightConnector1">
            <a:avLst/>
          </a:prstGeom>
          <a:ln w="50800">
            <a:solidFill>
              <a:schemeClr val="accent6">
                <a:lumMod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1879734" y="3574445"/>
            <a:ext cx="0" cy="742950"/>
          </a:xfrm>
          <a:prstGeom prst="line">
            <a:avLst/>
          </a:prstGeom>
          <a:ln w="34925">
            <a:solidFill>
              <a:srgbClr val="0070C0"/>
            </a:solidFill>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705600" y="3581226"/>
            <a:ext cx="0" cy="742950"/>
          </a:xfrm>
          <a:prstGeom prst="line">
            <a:avLst/>
          </a:prstGeom>
          <a:ln w="34925">
            <a:solidFill>
              <a:srgbClr val="0070C0"/>
            </a:solidFill>
            <a:tailEnd type="non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0" y="3276600"/>
            <a:ext cx="1444191" cy="830997"/>
          </a:xfrm>
          <a:prstGeom prst="rect">
            <a:avLst/>
          </a:prstGeom>
          <a:noFill/>
        </p:spPr>
        <p:txBody>
          <a:bodyPr wrap="square" rtlCol="0">
            <a:spAutoFit/>
          </a:bodyPr>
          <a:lstStyle/>
          <a:p>
            <a:pPr algn="ctr"/>
            <a:r>
              <a:rPr lang="vi-VN" sz="2400" b="1" dirty="0" smtClean="0">
                <a:solidFill>
                  <a:srgbClr val="00B050"/>
                </a:solidFill>
              </a:rPr>
              <a:t>Last night</a:t>
            </a:r>
            <a:endParaRPr lang="en-US" sz="2400" b="1" dirty="0">
              <a:solidFill>
                <a:srgbClr val="00B050"/>
              </a:solidFill>
            </a:endParaRPr>
          </a:p>
        </p:txBody>
      </p:sp>
      <p:cxnSp>
        <p:nvCxnSpPr>
          <p:cNvPr id="18" name="Straight Arrow Connector 17"/>
          <p:cNvCxnSpPr/>
          <p:nvPr/>
        </p:nvCxnSpPr>
        <p:spPr>
          <a:xfrm>
            <a:off x="1879734" y="4191000"/>
            <a:ext cx="4825866"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6248400" y="4495800"/>
            <a:ext cx="1409700" cy="523220"/>
          </a:xfrm>
          <a:prstGeom prst="rect">
            <a:avLst/>
          </a:prstGeom>
          <a:noFill/>
        </p:spPr>
        <p:txBody>
          <a:bodyPr wrap="square" rtlCol="0">
            <a:spAutoFit/>
          </a:bodyPr>
          <a:lstStyle/>
          <a:p>
            <a:r>
              <a:rPr lang="en-US" sz="2800" i="1" dirty="0" smtClean="0">
                <a:solidFill>
                  <a:srgbClr val="0070C0"/>
                </a:solidFill>
              </a:rPr>
              <a:t>finished</a:t>
            </a:r>
            <a:endParaRPr lang="en-US" sz="2800" i="1" dirty="0">
              <a:solidFill>
                <a:srgbClr val="0070C0"/>
              </a:solidFill>
            </a:endParaRPr>
          </a:p>
        </p:txBody>
      </p:sp>
      <p:sp>
        <p:nvSpPr>
          <p:cNvPr id="20" name="TextBox 19"/>
          <p:cNvSpPr txBox="1"/>
          <p:nvPr/>
        </p:nvSpPr>
        <p:spPr>
          <a:xfrm>
            <a:off x="2987939" y="4617254"/>
            <a:ext cx="1640810" cy="523220"/>
          </a:xfrm>
          <a:prstGeom prst="rect">
            <a:avLst/>
          </a:prstGeom>
          <a:noFill/>
        </p:spPr>
        <p:txBody>
          <a:bodyPr wrap="square" rtlCol="0">
            <a:spAutoFit/>
          </a:bodyPr>
          <a:lstStyle/>
          <a:p>
            <a:pPr algn="ctr"/>
            <a:r>
              <a:rPr lang="en-US" sz="2800" b="1" dirty="0" smtClean="0">
                <a:solidFill>
                  <a:srgbClr val="00B050"/>
                </a:solidFill>
              </a:rPr>
              <a:t>Action 1</a:t>
            </a:r>
            <a:endParaRPr lang="en-US" sz="2800" b="1" dirty="0">
              <a:solidFill>
                <a:srgbClr val="00B050"/>
              </a:solidFill>
            </a:endParaRPr>
          </a:p>
        </p:txBody>
      </p:sp>
      <p:pic>
        <p:nvPicPr>
          <p:cNvPr id="21" name="Picture 20"/>
          <p:cNvPicPr>
            <a:picLocks noChangeAspect="1"/>
          </p:cNvPicPr>
          <p:nvPr/>
        </p:nvPicPr>
        <p:blipFill>
          <a:blip r:embed="rId3"/>
          <a:stretch>
            <a:fillRect/>
          </a:stretch>
        </p:blipFill>
        <p:spPr>
          <a:xfrm>
            <a:off x="3578140" y="3765876"/>
            <a:ext cx="298730" cy="298730"/>
          </a:xfrm>
          <a:prstGeom prst="rect">
            <a:avLst/>
          </a:prstGeom>
        </p:spPr>
      </p:pic>
      <p:cxnSp>
        <p:nvCxnSpPr>
          <p:cNvPr id="22" name="Straight Arrow Connector 21"/>
          <p:cNvCxnSpPr/>
          <p:nvPr/>
        </p:nvCxnSpPr>
        <p:spPr>
          <a:xfrm rot="5400000">
            <a:off x="3443356" y="4364175"/>
            <a:ext cx="553515" cy="1588"/>
          </a:xfrm>
          <a:prstGeom prst="straightConnector1">
            <a:avLst/>
          </a:prstGeom>
          <a:ln w="4445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2767360" y="3184593"/>
            <a:ext cx="1640810" cy="523220"/>
          </a:xfrm>
          <a:prstGeom prst="rect">
            <a:avLst/>
          </a:prstGeom>
          <a:noFill/>
        </p:spPr>
        <p:txBody>
          <a:bodyPr wrap="square" rtlCol="0">
            <a:spAutoFit/>
          </a:bodyPr>
          <a:lstStyle/>
          <a:p>
            <a:pPr algn="ctr"/>
            <a:r>
              <a:rPr lang="en-US" sz="2800" b="1" dirty="0" smtClean="0">
                <a:solidFill>
                  <a:srgbClr val="7030A0"/>
                </a:solidFill>
              </a:rPr>
              <a:t>Action 2</a:t>
            </a:r>
            <a:endParaRPr lang="en-US" sz="2800" b="1" dirty="0">
              <a:solidFill>
                <a:srgbClr val="7030A0"/>
              </a:solidFill>
            </a:endParaRPr>
          </a:p>
        </p:txBody>
      </p:sp>
      <p:sp>
        <p:nvSpPr>
          <p:cNvPr id="24" name="TextBox 23"/>
          <p:cNvSpPr txBox="1"/>
          <p:nvPr/>
        </p:nvSpPr>
        <p:spPr>
          <a:xfrm>
            <a:off x="0" y="4648200"/>
            <a:ext cx="1295400" cy="523220"/>
          </a:xfrm>
          <a:prstGeom prst="rect">
            <a:avLst/>
          </a:prstGeom>
          <a:noFill/>
        </p:spPr>
        <p:txBody>
          <a:bodyPr wrap="square" rtlCol="0">
            <a:spAutoFit/>
          </a:bodyPr>
          <a:lstStyle/>
          <a:p>
            <a:pPr algn="ctr"/>
            <a:r>
              <a:rPr lang="en-US" sz="2800" i="1" dirty="0" smtClean="0">
                <a:solidFill>
                  <a:srgbClr val="0070C0"/>
                </a:solidFill>
              </a:rPr>
              <a:t>past</a:t>
            </a:r>
            <a:endParaRPr lang="en-US" sz="2800" i="1" dirty="0">
              <a:solidFill>
                <a:srgbClr val="0070C0"/>
              </a:solidFill>
            </a:endParaRPr>
          </a:p>
        </p:txBody>
      </p:sp>
      <p:sp>
        <p:nvSpPr>
          <p:cNvPr id="25" name="Down Arrow 24"/>
          <p:cNvSpPr/>
          <p:nvPr/>
        </p:nvSpPr>
        <p:spPr>
          <a:xfrm>
            <a:off x="609600" y="4267200"/>
            <a:ext cx="134605" cy="2561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p:cNvSpPr txBox="1"/>
          <p:nvPr/>
        </p:nvSpPr>
        <p:spPr>
          <a:xfrm>
            <a:off x="1447800" y="4495800"/>
            <a:ext cx="1295400" cy="523220"/>
          </a:xfrm>
          <a:prstGeom prst="rect">
            <a:avLst/>
          </a:prstGeom>
          <a:noFill/>
        </p:spPr>
        <p:txBody>
          <a:bodyPr wrap="square" rtlCol="0">
            <a:spAutoFit/>
          </a:bodyPr>
          <a:lstStyle/>
          <a:p>
            <a:r>
              <a:rPr lang="en-US" sz="2800" i="1" dirty="0" smtClean="0">
                <a:solidFill>
                  <a:srgbClr val="0070C0"/>
                </a:solidFill>
              </a:rPr>
              <a:t>started</a:t>
            </a:r>
            <a:endParaRPr lang="en-US" sz="2800" i="1" dirty="0">
              <a:solidFill>
                <a:srgbClr val="0070C0"/>
              </a:solidFill>
            </a:endParaRPr>
          </a:p>
        </p:txBody>
      </p:sp>
      <p:sp>
        <p:nvSpPr>
          <p:cNvPr id="27" name="TextBox 26"/>
          <p:cNvSpPr txBox="1"/>
          <p:nvPr/>
        </p:nvSpPr>
        <p:spPr>
          <a:xfrm>
            <a:off x="2893543" y="2837197"/>
            <a:ext cx="1487957" cy="461665"/>
          </a:xfrm>
          <a:prstGeom prst="rect">
            <a:avLst/>
          </a:prstGeom>
          <a:noFill/>
        </p:spPr>
        <p:txBody>
          <a:bodyPr wrap="square" rtlCol="0">
            <a:spAutoFit/>
          </a:bodyPr>
          <a:lstStyle/>
          <a:p>
            <a:pPr algn="ctr"/>
            <a:r>
              <a:rPr lang="vi-VN" sz="2400" b="1" dirty="0" smtClean="0">
                <a:solidFill>
                  <a:srgbClr val="FF0000"/>
                </a:solidFill>
              </a:rPr>
              <a:t>He came</a:t>
            </a:r>
            <a:endParaRPr lang="en-US" sz="2400" b="1" dirty="0">
              <a:solidFill>
                <a:srgbClr val="FF0000"/>
              </a:solidFill>
            </a:endParaRPr>
          </a:p>
        </p:txBody>
      </p:sp>
      <p:sp>
        <p:nvSpPr>
          <p:cNvPr id="28" name="TextBox 27"/>
          <p:cNvSpPr txBox="1"/>
          <p:nvPr/>
        </p:nvSpPr>
        <p:spPr>
          <a:xfrm>
            <a:off x="778443" y="2093635"/>
            <a:ext cx="609600" cy="523220"/>
          </a:xfrm>
          <a:prstGeom prst="rect">
            <a:avLst/>
          </a:prstGeom>
          <a:noFill/>
        </p:spPr>
        <p:txBody>
          <a:bodyPr wrap="square" rtlCol="0">
            <a:spAutoFit/>
          </a:bodyPr>
          <a:lstStyle/>
          <a:p>
            <a:pPr algn="ctr"/>
            <a:r>
              <a:rPr lang="vi-VN" sz="2800" b="1" dirty="0" smtClean="0">
                <a:solidFill>
                  <a:srgbClr val="FF0000"/>
                </a:solidFill>
              </a:rPr>
              <a:t>S</a:t>
            </a:r>
            <a:endParaRPr lang="en-US" sz="2800" b="1" dirty="0">
              <a:solidFill>
                <a:srgbClr val="FF0000"/>
              </a:solidFill>
            </a:endParaRPr>
          </a:p>
        </p:txBody>
      </p:sp>
      <p:sp>
        <p:nvSpPr>
          <p:cNvPr id="29" name="TextBox 28"/>
          <p:cNvSpPr txBox="1"/>
          <p:nvPr/>
        </p:nvSpPr>
        <p:spPr>
          <a:xfrm>
            <a:off x="1386038" y="2180645"/>
            <a:ext cx="2286000" cy="461665"/>
          </a:xfrm>
          <a:prstGeom prst="rect">
            <a:avLst/>
          </a:prstGeom>
          <a:noFill/>
        </p:spPr>
        <p:txBody>
          <a:bodyPr wrap="square" rtlCol="0">
            <a:spAutoFit/>
          </a:bodyPr>
          <a:lstStyle/>
          <a:p>
            <a:pPr algn="ctr"/>
            <a:r>
              <a:rPr lang="vi-VN" sz="2400" b="1" dirty="0" smtClean="0">
                <a:solidFill>
                  <a:srgbClr val="FF0000"/>
                </a:solidFill>
              </a:rPr>
              <a:t>were</a:t>
            </a:r>
            <a:r>
              <a:rPr lang="en-US" sz="2400" b="1" dirty="0" smtClean="0">
                <a:solidFill>
                  <a:srgbClr val="FF0000"/>
                </a:solidFill>
              </a:rPr>
              <a:t> +</a:t>
            </a:r>
            <a:r>
              <a:rPr lang="vi-VN" sz="2400" b="1" dirty="0" smtClean="0">
                <a:solidFill>
                  <a:srgbClr val="FF0000"/>
                </a:solidFill>
              </a:rPr>
              <a:t> V-ing</a:t>
            </a:r>
            <a:endParaRPr lang="en-US" sz="2400" b="1" dirty="0">
              <a:solidFill>
                <a:srgbClr val="FF0000"/>
              </a:solidFill>
            </a:endParaRPr>
          </a:p>
        </p:txBody>
      </p:sp>
      <p:sp>
        <p:nvSpPr>
          <p:cNvPr id="37" name="TextBox 36"/>
          <p:cNvSpPr txBox="1"/>
          <p:nvPr/>
        </p:nvSpPr>
        <p:spPr>
          <a:xfrm>
            <a:off x="5341219" y="2170931"/>
            <a:ext cx="1143000" cy="461665"/>
          </a:xfrm>
          <a:prstGeom prst="rect">
            <a:avLst/>
          </a:prstGeom>
          <a:noFill/>
        </p:spPr>
        <p:txBody>
          <a:bodyPr wrap="square" rtlCol="0">
            <a:spAutoFit/>
          </a:bodyPr>
          <a:lstStyle/>
          <a:p>
            <a:pPr algn="ctr"/>
            <a:r>
              <a:rPr lang="vi-VN" sz="2400" b="1" dirty="0" smtClean="0">
                <a:solidFill>
                  <a:srgbClr val="FF0000"/>
                </a:solidFill>
              </a:rPr>
              <a:t>V-2</a:t>
            </a:r>
            <a:endParaRPr lang="en-US" sz="2400" b="1" dirty="0">
              <a:solidFill>
                <a:srgbClr val="FF0000"/>
              </a:solidFill>
            </a:endParaRPr>
          </a:p>
        </p:txBody>
      </p:sp>
      <p:sp>
        <p:nvSpPr>
          <p:cNvPr id="38" name="TextBox 37"/>
          <p:cNvSpPr txBox="1"/>
          <p:nvPr/>
        </p:nvSpPr>
        <p:spPr>
          <a:xfrm>
            <a:off x="1447800" y="3048000"/>
            <a:ext cx="1066800" cy="461665"/>
          </a:xfrm>
          <a:prstGeom prst="rect">
            <a:avLst/>
          </a:prstGeom>
          <a:noFill/>
        </p:spPr>
        <p:txBody>
          <a:bodyPr wrap="square" rtlCol="0">
            <a:spAutoFit/>
          </a:bodyPr>
          <a:lstStyle/>
          <a:p>
            <a:r>
              <a:rPr lang="vi-VN" sz="2400" b="1" dirty="0" smtClean="0">
                <a:solidFill>
                  <a:srgbClr val="0070C0"/>
                </a:solidFill>
              </a:rPr>
              <a:t>6p.m</a:t>
            </a:r>
            <a:endParaRPr lang="en-US" sz="2400" b="1" dirty="0">
              <a:solidFill>
                <a:srgbClr val="0070C0"/>
              </a:solidFill>
            </a:endParaRPr>
          </a:p>
        </p:txBody>
      </p:sp>
      <p:sp>
        <p:nvSpPr>
          <p:cNvPr id="40" name="TextBox 39"/>
          <p:cNvSpPr txBox="1"/>
          <p:nvPr/>
        </p:nvSpPr>
        <p:spPr>
          <a:xfrm>
            <a:off x="6324600" y="2971800"/>
            <a:ext cx="914400" cy="461665"/>
          </a:xfrm>
          <a:prstGeom prst="rect">
            <a:avLst/>
          </a:prstGeom>
          <a:noFill/>
        </p:spPr>
        <p:txBody>
          <a:bodyPr wrap="square" rtlCol="0">
            <a:spAutoFit/>
          </a:bodyPr>
          <a:lstStyle/>
          <a:p>
            <a:r>
              <a:rPr lang="vi-VN" sz="2400" b="1" dirty="0" smtClean="0">
                <a:solidFill>
                  <a:srgbClr val="0070C0"/>
                </a:solidFill>
              </a:rPr>
              <a:t>6:30</a:t>
            </a:r>
            <a:endParaRPr lang="en-US" sz="2400" b="1" dirty="0">
              <a:solidFill>
                <a:srgbClr val="0070C0"/>
              </a:solidFill>
            </a:endParaRPr>
          </a:p>
        </p:txBody>
      </p:sp>
      <p:sp>
        <p:nvSpPr>
          <p:cNvPr id="31" name="TextBox 30"/>
          <p:cNvSpPr txBox="1"/>
          <p:nvPr/>
        </p:nvSpPr>
        <p:spPr>
          <a:xfrm>
            <a:off x="2328913" y="5029930"/>
            <a:ext cx="3276600" cy="492443"/>
          </a:xfrm>
          <a:prstGeom prst="rect">
            <a:avLst/>
          </a:prstGeom>
          <a:noFill/>
        </p:spPr>
        <p:txBody>
          <a:bodyPr wrap="square" rtlCol="0">
            <a:spAutoFit/>
          </a:bodyPr>
          <a:lstStyle/>
          <a:p>
            <a:pPr algn="ctr"/>
            <a:r>
              <a:rPr lang="vi-VN" sz="2600" b="1" dirty="0" smtClean="0">
                <a:solidFill>
                  <a:srgbClr val="FF0000"/>
                </a:solidFill>
              </a:rPr>
              <a:t>They were eating</a:t>
            </a:r>
            <a:endParaRPr lang="en-US" sz="2600" b="1" dirty="0">
              <a:solidFill>
                <a:srgbClr val="FF0000"/>
              </a:solidFill>
            </a:endParaRPr>
          </a:p>
        </p:txBody>
      </p:sp>
      <p:sp>
        <p:nvSpPr>
          <p:cNvPr id="32" name="Title 1"/>
          <p:cNvSpPr txBox="1">
            <a:spLocks noGrp="1"/>
          </p:cNvSpPr>
          <p:nvPr>
            <p:ph idx="1"/>
          </p:nvPr>
        </p:nvSpPr>
        <p:spPr>
          <a:xfrm>
            <a:off x="457200" y="5664545"/>
            <a:ext cx="8229600" cy="918818"/>
          </a:xfrm>
          <a:prstGeom prst="rect">
            <a:avLst/>
          </a:prstGeom>
          <a:solidFill>
            <a:schemeClr val="bg1"/>
          </a:solidFill>
          <a:ln w="28575">
            <a:solidFill>
              <a:srgbClr val="FF0000"/>
            </a:solidFill>
          </a:ln>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dirty="0" smtClean="0"/>
              <a:t>=&gt; </a:t>
            </a:r>
            <a:r>
              <a:rPr lang="en-US" sz="2800" b="1" dirty="0" smtClean="0">
                <a:solidFill>
                  <a:srgbClr val="002060"/>
                </a:solidFill>
              </a:rPr>
              <a:t>An action </a:t>
            </a:r>
            <a:r>
              <a:rPr lang="vi-VN" sz="2800" b="1" dirty="0" smtClean="0">
                <a:solidFill>
                  <a:srgbClr val="002060"/>
                </a:solidFill>
              </a:rPr>
              <a:t>was </a:t>
            </a:r>
            <a:r>
              <a:rPr lang="en-US" sz="2800" b="1" dirty="0" smtClean="0">
                <a:solidFill>
                  <a:srgbClr val="FF0000"/>
                </a:solidFill>
              </a:rPr>
              <a:t>in progress </a:t>
            </a:r>
            <a:r>
              <a:rPr lang="en-US" sz="2800" b="1" dirty="0" smtClean="0">
                <a:solidFill>
                  <a:srgbClr val="7030A0"/>
                </a:solidFill>
              </a:rPr>
              <a:t>when</a:t>
            </a:r>
            <a:r>
              <a:rPr lang="en-US" sz="2800" b="1" i="1" dirty="0" smtClean="0">
                <a:solidFill>
                  <a:srgbClr val="002060"/>
                </a:solidFill>
              </a:rPr>
              <a:t> another action </a:t>
            </a:r>
            <a:r>
              <a:rPr lang="en-US" sz="2800" b="1" i="1" dirty="0" smtClean="0">
                <a:solidFill>
                  <a:srgbClr val="C00000"/>
                </a:solidFill>
              </a:rPr>
              <a:t>happened and interrupted </a:t>
            </a:r>
            <a:r>
              <a:rPr lang="en-US" sz="2800" b="1" i="1" dirty="0" smtClean="0">
                <a:solidFill>
                  <a:srgbClr val="002060"/>
                </a:solidFill>
              </a:rPr>
              <a:t>it </a:t>
            </a:r>
            <a:r>
              <a:rPr lang="en-US" sz="2800" b="1" dirty="0" smtClean="0">
                <a:solidFill>
                  <a:srgbClr val="7030A0"/>
                </a:solidFill>
              </a:rPr>
              <a:t>in the past.</a:t>
            </a:r>
            <a:endParaRPr lang="en-US" sz="2800" b="1" dirty="0">
              <a:solidFill>
                <a:srgbClr val="7030A0"/>
              </a:solidFill>
            </a:endParaRPr>
          </a:p>
        </p:txBody>
      </p:sp>
      <p:sp>
        <p:nvSpPr>
          <p:cNvPr id="34" name="Title 3"/>
          <p:cNvSpPr>
            <a:spLocks noGrp="1"/>
          </p:cNvSpPr>
          <p:nvPr>
            <p:ph type="title"/>
          </p:nvPr>
        </p:nvSpPr>
        <p:spPr>
          <a:xfrm>
            <a:off x="48039" y="54920"/>
            <a:ext cx="1704561" cy="762000"/>
          </a:xfrm>
          <a:prstGeom prst="horizontalScroll">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2000" b="1" dirty="0" smtClean="0"/>
              <a:t>GRAMMAR</a:t>
            </a:r>
            <a:endParaRPr lang="en-US" sz="2000" b="1" dirty="0"/>
          </a:p>
        </p:txBody>
      </p:sp>
      <p:sp>
        <p:nvSpPr>
          <p:cNvPr id="33" name="TextBox 32"/>
          <p:cNvSpPr txBox="1"/>
          <p:nvPr/>
        </p:nvSpPr>
        <p:spPr>
          <a:xfrm>
            <a:off x="3048001" y="228600"/>
            <a:ext cx="3352800" cy="523220"/>
          </a:xfrm>
          <a:prstGeom prst="rect">
            <a:avLst/>
          </a:prstGeom>
          <a:solidFill>
            <a:srgbClr val="FFFF00"/>
          </a:solidFill>
          <a:ln>
            <a:solidFill>
              <a:srgbClr val="FF0000"/>
            </a:solidFill>
          </a:ln>
        </p:spPr>
        <p:txBody>
          <a:bodyPr wrap="square" rtlCol="0">
            <a:spAutoFit/>
          </a:bodyPr>
          <a:lstStyle/>
          <a:p>
            <a:pPr algn="ctr"/>
            <a:r>
              <a:rPr lang="vi-VN" sz="2800" b="1" dirty="0" smtClean="0">
                <a:solidFill>
                  <a:srgbClr val="FF0000"/>
                </a:solidFill>
              </a:rPr>
              <a:t>Past Continuous</a:t>
            </a:r>
            <a:endParaRPr lang="en-US" sz="28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barn(inVertical)">
                                      <p:cBhvr>
                                        <p:cTn id="21" dur="500"/>
                                        <p:tgtEl>
                                          <p:spTgt spid="11"/>
                                        </p:tgtEl>
                                      </p:cBhvr>
                                    </p:animEffect>
                                  </p:childTnLst>
                                </p:cTn>
                              </p:par>
                              <p:par>
                                <p:cTn id="22" presetID="22" presetClass="entr" presetSubtype="1"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up)">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circle(in)">
                                      <p:cBhvr>
                                        <p:cTn id="29" dur="500"/>
                                        <p:tgtEl>
                                          <p:spTgt spid="17"/>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wipe(up)">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arn(inVertical)">
                                      <p:cBhvr>
                                        <p:cTn id="37" dur="500"/>
                                        <p:tgtEl>
                                          <p:spTgt spid="24"/>
                                        </p:tgtEl>
                                      </p:cBhvr>
                                    </p:animEffect>
                                  </p:childTnLst>
                                </p:cTn>
                              </p:par>
                              <p:par>
                                <p:cTn id="38" presetID="22" presetClass="entr" presetSubtype="8"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nodeType="click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up)">
                                      <p:cBhvr>
                                        <p:cTn id="45" dur="500"/>
                                        <p:tgtEl>
                                          <p:spTgt spid="14"/>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circle(in)">
                                      <p:cBhvr>
                                        <p:cTn id="48" dur="500"/>
                                        <p:tgtEl>
                                          <p:spTgt spid="38"/>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nodeType="click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wipe(up)">
                                      <p:cBhvr>
                                        <p:cTn id="53" dur="500"/>
                                        <p:tgtEl>
                                          <p:spTgt spid="15"/>
                                        </p:tgtEl>
                                      </p:cBhvr>
                                    </p:animEffect>
                                  </p:childTnLst>
                                </p:cTn>
                              </p:par>
                              <p:par>
                                <p:cTn id="54" presetID="6" presetClass="entr" presetSubtype="16" fill="hold" grpId="0" nodeType="withEffect">
                                  <p:stCondLst>
                                    <p:cond delay="0"/>
                                  </p:stCondLst>
                                  <p:childTnLst>
                                    <p:set>
                                      <p:cBhvr>
                                        <p:cTn id="55" dur="1" fill="hold">
                                          <p:stCondLst>
                                            <p:cond delay="0"/>
                                          </p:stCondLst>
                                        </p:cTn>
                                        <p:tgtEl>
                                          <p:spTgt spid="40"/>
                                        </p:tgtEl>
                                        <p:attrNameLst>
                                          <p:attrName>style.visibility</p:attrName>
                                        </p:attrNameLst>
                                      </p:cBhvr>
                                      <p:to>
                                        <p:strVal val="visible"/>
                                      </p:to>
                                    </p:set>
                                    <p:animEffect transition="in" filter="circle(in)">
                                      <p:cBhvr>
                                        <p:cTn id="56" dur="500"/>
                                        <p:tgtEl>
                                          <p:spTgt spid="40"/>
                                        </p:tgtEl>
                                      </p:cBhvr>
                                    </p:animEffect>
                                  </p:childTnLst>
                                </p:cTn>
                              </p:par>
                            </p:childTnLst>
                          </p:cTn>
                        </p:par>
                      </p:childTnLst>
                    </p:cTn>
                  </p:par>
                  <p:par>
                    <p:cTn id="57" fill="hold">
                      <p:stCondLst>
                        <p:cond delay="indefinite"/>
                      </p:stCondLst>
                      <p:childTnLst>
                        <p:par>
                          <p:cTn id="58" fill="hold">
                            <p:stCondLst>
                              <p:cond delay="0"/>
                            </p:stCondLst>
                            <p:childTnLst>
                              <p:par>
                                <p:cTn id="59" presetID="6" presetClass="entr" presetSubtype="16" fill="hold" grpId="0" nodeType="click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circle(in)">
                                      <p:cBhvr>
                                        <p:cTn id="61" dur="500"/>
                                        <p:tgtEl>
                                          <p:spTgt spid="26"/>
                                        </p:tgtEl>
                                      </p:cBhvr>
                                    </p:animEffect>
                                  </p:childTnLst>
                                </p:cTn>
                              </p:par>
                            </p:childTnLst>
                          </p:cTn>
                        </p:par>
                      </p:childTnLst>
                    </p:cTn>
                  </p:par>
                  <p:par>
                    <p:cTn id="62" fill="hold">
                      <p:stCondLst>
                        <p:cond delay="indefinite"/>
                      </p:stCondLst>
                      <p:childTnLst>
                        <p:par>
                          <p:cTn id="63" fill="hold">
                            <p:stCondLst>
                              <p:cond delay="0"/>
                            </p:stCondLst>
                            <p:childTnLst>
                              <p:par>
                                <p:cTn id="64" presetID="16" presetClass="entr" presetSubtype="21" fill="hold" grpId="0" nodeType="click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barn(inVertical)">
                                      <p:cBhvr>
                                        <p:cTn id="66" dur="500"/>
                                        <p:tgtEl>
                                          <p:spTgt spid="19"/>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nodeType="click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wipe(left)">
                                      <p:cBhvr>
                                        <p:cTn id="71" dur="500"/>
                                        <p:tgtEl>
                                          <p:spTgt spid="18"/>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1" fill="hold" nodeType="click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wipe(up)">
                                      <p:cBhvr>
                                        <p:cTn id="76" dur="500"/>
                                        <p:tgtEl>
                                          <p:spTgt spid="22"/>
                                        </p:tgtEl>
                                      </p:cBhvr>
                                    </p:animEffect>
                                  </p:childTnLst>
                                </p:cTn>
                              </p:par>
                            </p:childTnLst>
                          </p:cTn>
                        </p:par>
                      </p:childTnLst>
                    </p:cTn>
                  </p:par>
                  <p:par>
                    <p:cTn id="77" fill="hold">
                      <p:stCondLst>
                        <p:cond delay="indefinite"/>
                      </p:stCondLst>
                      <p:childTnLst>
                        <p:par>
                          <p:cTn id="78" fill="hold">
                            <p:stCondLst>
                              <p:cond delay="0"/>
                            </p:stCondLst>
                            <p:childTnLst>
                              <p:par>
                                <p:cTn id="79" presetID="16" presetClass="entr" presetSubtype="21" fill="hold" grpId="0" nodeType="click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barn(inVertical)">
                                      <p:cBhvr>
                                        <p:cTn id="81" dur="500"/>
                                        <p:tgtEl>
                                          <p:spTgt spid="20"/>
                                        </p:tgtEl>
                                      </p:cBhvr>
                                    </p:animEffect>
                                  </p:childTnLst>
                                </p:cTn>
                              </p:par>
                            </p:childTnLst>
                          </p:cTn>
                        </p:par>
                      </p:childTnLst>
                    </p:cTn>
                  </p:par>
                  <p:par>
                    <p:cTn id="82" fill="hold">
                      <p:stCondLst>
                        <p:cond delay="indefinite"/>
                      </p:stCondLst>
                      <p:childTnLst>
                        <p:par>
                          <p:cTn id="83" fill="hold">
                            <p:stCondLst>
                              <p:cond delay="0"/>
                            </p:stCondLst>
                            <p:childTnLst>
                              <p:par>
                                <p:cTn id="84" presetID="16" presetClass="entr" presetSubtype="21" fill="hold" nodeType="click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barn(inVertical)">
                                      <p:cBhvr>
                                        <p:cTn id="86" dur="500"/>
                                        <p:tgtEl>
                                          <p:spTgt spid="21"/>
                                        </p:tgtEl>
                                      </p:cBhvr>
                                    </p:animEffect>
                                  </p:childTnLst>
                                </p:cTn>
                              </p:par>
                              <p:par>
                                <p:cTn id="87" presetID="6" presetClass="entr" presetSubtype="16"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circle(in)">
                                      <p:cBhvr>
                                        <p:cTn id="89" dur="2000"/>
                                        <p:tgtEl>
                                          <p:spTgt spid="23"/>
                                        </p:tgtEl>
                                      </p:cBhvr>
                                    </p:animEffect>
                                  </p:childTnLst>
                                </p:cTn>
                              </p:par>
                              <p:par>
                                <p:cTn id="90" presetID="16" presetClass="entr" presetSubtype="21" fill="hold" grpId="0" nodeType="with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barn(inVertical)">
                                      <p:cBhvr>
                                        <p:cTn id="92" dur="500"/>
                                        <p:tgtEl>
                                          <p:spTgt spid="27"/>
                                        </p:tgtEl>
                                      </p:cBhvr>
                                    </p:animEffect>
                                  </p:childTnLst>
                                </p:cTn>
                              </p:par>
                            </p:childTnLst>
                          </p:cTn>
                        </p:par>
                      </p:childTnLst>
                    </p:cTn>
                  </p:par>
                  <p:par>
                    <p:cTn id="93" fill="hold">
                      <p:stCondLst>
                        <p:cond delay="indefinite"/>
                      </p:stCondLst>
                      <p:childTnLst>
                        <p:par>
                          <p:cTn id="94" fill="hold">
                            <p:stCondLst>
                              <p:cond delay="0"/>
                            </p:stCondLst>
                            <p:childTnLst>
                              <p:par>
                                <p:cTn id="95" presetID="6" presetClass="entr" presetSubtype="16" fill="hold" grpId="0" nodeType="click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circle(in)">
                                      <p:cBhvr>
                                        <p:cTn id="97" dur="500"/>
                                        <p:tgtEl>
                                          <p:spTgt spid="31"/>
                                        </p:tgtEl>
                                      </p:cBhvr>
                                    </p:animEffect>
                                  </p:childTnLst>
                                </p:cTn>
                              </p:par>
                            </p:childTnLst>
                          </p:cTn>
                        </p:par>
                      </p:childTnLst>
                    </p:cTn>
                  </p:par>
                  <p:par>
                    <p:cTn id="98" fill="hold">
                      <p:stCondLst>
                        <p:cond delay="indefinite"/>
                      </p:stCondLst>
                      <p:childTnLst>
                        <p:par>
                          <p:cTn id="99" fill="hold">
                            <p:stCondLst>
                              <p:cond delay="0"/>
                            </p:stCondLst>
                            <p:childTnLst>
                              <p:par>
                                <p:cTn id="100" presetID="16" presetClass="entr" presetSubtype="21" fill="hold" grpId="0" nodeType="clickEffect">
                                  <p:stCondLst>
                                    <p:cond delay="0"/>
                                  </p:stCondLst>
                                  <p:childTnLst>
                                    <p:set>
                                      <p:cBhvr>
                                        <p:cTn id="101" dur="1" fill="hold">
                                          <p:stCondLst>
                                            <p:cond delay="0"/>
                                          </p:stCondLst>
                                        </p:cTn>
                                        <p:tgtEl>
                                          <p:spTgt spid="29"/>
                                        </p:tgtEl>
                                        <p:attrNameLst>
                                          <p:attrName>style.visibility</p:attrName>
                                        </p:attrNameLst>
                                      </p:cBhvr>
                                      <p:to>
                                        <p:strVal val="visible"/>
                                      </p:to>
                                    </p:set>
                                    <p:animEffect transition="in" filter="barn(inVertical)">
                                      <p:cBhvr>
                                        <p:cTn id="102" dur="500"/>
                                        <p:tgtEl>
                                          <p:spTgt spid="29"/>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37"/>
                                        </p:tgtEl>
                                        <p:attrNameLst>
                                          <p:attrName>style.visibility</p:attrName>
                                        </p:attrNameLst>
                                      </p:cBhvr>
                                      <p:to>
                                        <p:strVal val="visible"/>
                                      </p:to>
                                    </p:set>
                                    <p:animEffect transition="in" filter="wipe(down)">
                                      <p:cBhvr>
                                        <p:cTn id="107" dur="500"/>
                                        <p:tgtEl>
                                          <p:spTgt spid="37"/>
                                        </p:tgtEl>
                                      </p:cBhvr>
                                    </p:animEffect>
                                  </p:childTnLst>
                                </p:cTn>
                              </p:par>
                            </p:childTnLst>
                          </p:cTn>
                        </p:par>
                      </p:childTnLst>
                    </p:cTn>
                  </p:par>
                  <p:par>
                    <p:cTn id="108" fill="hold">
                      <p:stCondLst>
                        <p:cond delay="indefinite"/>
                      </p:stCondLst>
                      <p:childTnLst>
                        <p:par>
                          <p:cTn id="109" fill="hold">
                            <p:stCondLst>
                              <p:cond delay="0"/>
                            </p:stCondLst>
                            <p:childTnLst>
                              <p:par>
                                <p:cTn id="110" presetID="16" presetClass="entr" presetSubtype="21" fill="hold" grpId="0" nodeType="click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barn(inVertical)">
                                      <p:cBhvr>
                                        <p:cTn id="112" dur="500"/>
                                        <p:tgtEl>
                                          <p:spTgt spid="28"/>
                                        </p:tgtEl>
                                      </p:cBhvr>
                                    </p:animEffect>
                                  </p:childTnLst>
                                </p:cTn>
                              </p:par>
                            </p:childTnLst>
                          </p:cTn>
                        </p:par>
                      </p:childTnLst>
                    </p:cTn>
                  </p:par>
                  <p:par>
                    <p:cTn id="113" fill="hold">
                      <p:stCondLst>
                        <p:cond delay="indefinite"/>
                      </p:stCondLst>
                      <p:childTnLst>
                        <p:par>
                          <p:cTn id="114" fill="hold">
                            <p:stCondLst>
                              <p:cond delay="0"/>
                            </p:stCondLst>
                            <p:childTnLst>
                              <p:par>
                                <p:cTn id="115" presetID="14" presetClass="entr" presetSubtype="10" fill="hold" grpId="0" nodeType="clickEffect">
                                  <p:stCondLst>
                                    <p:cond delay="0"/>
                                  </p:stCondLst>
                                  <p:childTnLst>
                                    <p:set>
                                      <p:cBhvr>
                                        <p:cTn id="116" dur="1" fill="hold">
                                          <p:stCondLst>
                                            <p:cond delay="0"/>
                                          </p:stCondLst>
                                        </p:cTn>
                                        <p:tgtEl>
                                          <p:spTgt spid="32">
                                            <p:bg/>
                                          </p:spTgt>
                                        </p:tgtEl>
                                        <p:attrNameLst>
                                          <p:attrName>style.visibility</p:attrName>
                                        </p:attrNameLst>
                                      </p:cBhvr>
                                      <p:to>
                                        <p:strVal val="visible"/>
                                      </p:to>
                                    </p:set>
                                    <p:animEffect transition="in" filter="randombar(horizontal)">
                                      <p:cBhvr>
                                        <p:cTn id="117" dur="500"/>
                                        <p:tgtEl>
                                          <p:spTgt spid="32">
                                            <p:bg/>
                                          </p:spTgt>
                                        </p:tgtEl>
                                      </p:cBhvr>
                                    </p:animEffect>
                                  </p:childTnLst>
                                </p:cTn>
                              </p:par>
                            </p:childTnLst>
                          </p:cTn>
                        </p:par>
                      </p:childTnLst>
                    </p:cTn>
                  </p:par>
                  <p:par>
                    <p:cTn id="118" fill="hold">
                      <p:stCondLst>
                        <p:cond delay="indefinite"/>
                      </p:stCondLst>
                      <p:childTnLst>
                        <p:par>
                          <p:cTn id="119" fill="hold">
                            <p:stCondLst>
                              <p:cond delay="0"/>
                            </p:stCondLst>
                            <p:childTnLst>
                              <p:par>
                                <p:cTn id="120" presetID="14" presetClass="entr" presetSubtype="10" fill="hold" grpId="0" nodeType="clickEffect">
                                  <p:stCondLst>
                                    <p:cond delay="0"/>
                                  </p:stCondLst>
                                  <p:childTnLst>
                                    <p:set>
                                      <p:cBhvr>
                                        <p:cTn id="121" dur="1" fill="hold">
                                          <p:stCondLst>
                                            <p:cond delay="0"/>
                                          </p:stCondLst>
                                        </p:cTn>
                                        <p:tgtEl>
                                          <p:spTgt spid="32">
                                            <p:txEl>
                                              <p:pRg st="0" end="0"/>
                                            </p:txEl>
                                          </p:spTgt>
                                        </p:tgtEl>
                                        <p:attrNameLst>
                                          <p:attrName>style.visibility</p:attrName>
                                        </p:attrNameLst>
                                      </p:cBhvr>
                                      <p:to>
                                        <p:strVal val="visible"/>
                                      </p:to>
                                    </p:set>
                                    <p:animEffect transition="in" filter="randombar(horizontal)">
                                      <p:cBhvr>
                                        <p:cTn id="122" dur="500"/>
                                        <p:tgtEl>
                                          <p:spTgt spid="3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p:bldP spid="12" grpId="0"/>
      <p:bldP spid="17" grpId="0"/>
      <p:bldP spid="19" grpId="0"/>
      <p:bldP spid="20" grpId="0"/>
      <p:bldP spid="23" grpId="0"/>
      <p:bldP spid="24" grpId="0"/>
      <p:bldP spid="25" grpId="0" animBg="1"/>
      <p:bldP spid="26" grpId="0"/>
      <p:bldP spid="27" grpId="0"/>
      <p:bldP spid="28" grpId="0"/>
      <p:bldP spid="29" grpId="0"/>
      <p:bldP spid="37" grpId="0"/>
      <p:bldP spid="38" grpId="0"/>
      <p:bldP spid="40" grpId="0"/>
      <p:bldP spid="31" grpId="0"/>
      <p:bldP spid="32"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43000" y="2431445"/>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3600" dirty="0"/>
          </a:p>
        </p:txBody>
      </p:sp>
      <p:sp>
        <p:nvSpPr>
          <p:cNvPr id="5" name="Title 2"/>
          <p:cNvSpPr txBox="1">
            <a:spLocks/>
          </p:cNvSpPr>
          <p:nvPr/>
        </p:nvSpPr>
        <p:spPr>
          <a:xfrm>
            <a:off x="304800" y="1295400"/>
            <a:ext cx="8610600" cy="643239"/>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vi-VN" sz="2500" dirty="0" smtClean="0">
                <a:latin typeface="Times New Roman" panose="02020603050405020304" pitchFamily="18" charset="0"/>
                <a:ea typeface="+mj-ea"/>
                <a:cs typeface="Times New Roman" panose="02020603050405020304" pitchFamily="18" charset="0"/>
              </a:rPr>
              <a:t> </a:t>
            </a:r>
            <a:r>
              <a:rPr lang="vi-VN" sz="2800" dirty="0" smtClean="0">
                <a:latin typeface="Times New Roman" panose="02020603050405020304" pitchFamily="18" charset="0"/>
                <a:ea typeface="+mj-ea"/>
                <a:cs typeface="Times New Roman" panose="02020603050405020304" pitchFamily="18" charset="0"/>
              </a:rPr>
              <a:t>They  </a:t>
            </a:r>
            <a:r>
              <a:rPr lang="vi-VN" sz="2800" b="1" dirty="0" smtClean="0">
                <a:solidFill>
                  <a:schemeClr val="accent6">
                    <a:lumMod val="50000"/>
                  </a:schemeClr>
                </a:solidFill>
                <a:latin typeface="Times New Roman" panose="02020603050405020304" pitchFamily="18" charset="0"/>
                <a:ea typeface="+mj-ea"/>
                <a:cs typeface="Times New Roman" panose="02020603050405020304" pitchFamily="18" charset="0"/>
              </a:rPr>
              <a:t>were studying  </a:t>
            </a:r>
            <a:r>
              <a:rPr lang="vi-VN" sz="2800" dirty="0" smtClean="0">
                <a:latin typeface="Times New Roman" panose="02020603050405020304" pitchFamily="18" charset="0"/>
                <a:ea typeface="+mj-ea"/>
                <a:cs typeface="Times New Roman" panose="02020603050405020304" pitchFamily="18" charset="0"/>
              </a:rPr>
              <a:t>English </a:t>
            </a:r>
            <a:r>
              <a:rPr lang="vi-VN" sz="2800" b="1" i="1" dirty="0" smtClean="0">
                <a:solidFill>
                  <a:srgbClr val="FF0000"/>
                </a:solidFill>
                <a:latin typeface="Times New Roman" panose="02020603050405020304" pitchFamily="18" charset="0"/>
                <a:ea typeface="+mj-ea"/>
                <a:cs typeface="Times New Roman" panose="02020603050405020304" pitchFamily="18" charset="0"/>
              </a:rPr>
              <a:t>at </a:t>
            </a:r>
            <a:r>
              <a:rPr lang="en-US" sz="2400" b="1" i="1" dirty="0" smtClean="0">
                <a:solidFill>
                  <a:srgbClr val="FF0000"/>
                </a:solidFill>
                <a:latin typeface="Times New Roman" panose="02020603050405020304" pitchFamily="18" charset="0"/>
                <a:ea typeface="+mj-ea"/>
                <a:cs typeface="Times New Roman" panose="02020603050405020304" pitchFamily="18" charset="0"/>
              </a:rPr>
              <a:t>14:30</a:t>
            </a:r>
            <a:r>
              <a:rPr lang="en-US" sz="2800" b="1" i="1" dirty="0" smtClean="0">
                <a:solidFill>
                  <a:srgbClr val="FF0000"/>
                </a:solidFill>
                <a:latin typeface="Times New Roman" panose="02020603050405020304" pitchFamily="18" charset="0"/>
                <a:ea typeface="+mj-ea"/>
                <a:cs typeface="Times New Roman" panose="02020603050405020304" pitchFamily="18" charset="0"/>
              </a:rPr>
              <a:t> </a:t>
            </a:r>
            <a:r>
              <a:rPr lang="vi-VN" sz="2800" b="1" dirty="0" smtClean="0">
                <a:solidFill>
                  <a:srgbClr val="7030A0"/>
                </a:solidFill>
                <a:latin typeface="Times New Roman" panose="02020603050405020304" pitchFamily="18" charset="0"/>
                <a:ea typeface="+mj-ea"/>
                <a:cs typeface="Times New Roman" panose="02020603050405020304" pitchFamily="18" charset="0"/>
              </a:rPr>
              <a:t>last Thursday</a:t>
            </a:r>
            <a:r>
              <a:rPr lang="vi-VN" sz="2800" b="1" dirty="0" smtClean="0">
                <a:solidFill>
                  <a:srgbClr val="002060"/>
                </a:solidFill>
                <a:latin typeface="Times New Roman" panose="02020603050405020304" pitchFamily="18" charset="0"/>
                <a:ea typeface="+mj-ea"/>
                <a:cs typeface="Times New Roman" panose="02020603050405020304" pitchFamily="18" charset="0"/>
              </a:rPr>
              <a:t>.</a:t>
            </a:r>
            <a:endPar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p:txBody>
      </p:sp>
      <p:cxnSp>
        <p:nvCxnSpPr>
          <p:cNvPr id="7" name="Straight Connector 6"/>
          <p:cNvCxnSpPr/>
          <p:nvPr/>
        </p:nvCxnSpPr>
        <p:spPr>
          <a:xfrm>
            <a:off x="1600200" y="1828800"/>
            <a:ext cx="1905000"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821456" y="1826410"/>
            <a:ext cx="3179544"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524000" y="3962400"/>
            <a:ext cx="6248400" cy="0"/>
          </a:xfrm>
          <a:prstGeom prst="straightConnector1">
            <a:avLst/>
          </a:prstGeom>
          <a:ln w="50800">
            <a:solidFill>
              <a:schemeClr val="accent6">
                <a:lumMod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1879734" y="3574445"/>
            <a:ext cx="0" cy="742950"/>
          </a:xfrm>
          <a:prstGeom prst="line">
            <a:avLst/>
          </a:prstGeom>
          <a:ln w="34925">
            <a:solidFill>
              <a:srgbClr val="0070C0"/>
            </a:solidFill>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705600" y="3581226"/>
            <a:ext cx="0" cy="742950"/>
          </a:xfrm>
          <a:prstGeom prst="line">
            <a:avLst/>
          </a:prstGeom>
          <a:ln w="34925">
            <a:solidFill>
              <a:srgbClr val="0070C0"/>
            </a:solidFill>
            <a:tailEnd type="non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0" y="3581400"/>
            <a:ext cx="1600200" cy="830997"/>
          </a:xfrm>
          <a:prstGeom prst="rect">
            <a:avLst/>
          </a:prstGeom>
          <a:noFill/>
        </p:spPr>
        <p:txBody>
          <a:bodyPr wrap="square" rtlCol="0">
            <a:spAutoFit/>
          </a:bodyPr>
          <a:lstStyle/>
          <a:p>
            <a:pPr algn="ctr"/>
            <a:r>
              <a:rPr lang="vi-VN" sz="2400" b="1" dirty="0" smtClean="0">
                <a:solidFill>
                  <a:srgbClr val="00B050"/>
                </a:solidFill>
              </a:rPr>
              <a:t>Last Thursday</a:t>
            </a:r>
            <a:endParaRPr lang="en-US" sz="2400" b="1" dirty="0">
              <a:solidFill>
                <a:srgbClr val="00B050"/>
              </a:solidFill>
            </a:endParaRPr>
          </a:p>
        </p:txBody>
      </p:sp>
      <p:cxnSp>
        <p:nvCxnSpPr>
          <p:cNvPr id="18" name="Straight Arrow Connector 17"/>
          <p:cNvCxnSpPr/>
          <p:nvPr/>
        </p:nvCxnSpPr>
        <p:spPr>
          <a:xfrm>
            <a:off x="1879734" y="4191000"/>
            <a:ext cx="4825866"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6248400" y="4419600"/>
            <a:ext cx="1409700" cy="523220"/>
          </a:xfrm>
          <a:prstGeom prst="rect">
            <a:avLst/>
          </a:prstGeom>
          <a:noFill/>
        </p:spPr>
        <p:txBody>
          <a:bodyPr wrap="square" rtlCol="0">
            <a:spAutoFit/>
          </a:bodyPr>
          <a:lstStyle/>
          <a:p>
            <a:r>
              <a:rPr lang="en-US" sz="2800" i="1" dirty="0" smtClean="0">
                <a:solidFill>
                  <a:srgbClr val="0070C0"/>
                </a:solidFill>
              </a:rPr>
              <a:t>finished</a:t>
            </a:r>
            <a:endParaRPr lang="en-US" sz="2800" i="1" dirty="0">
              <a:solidFill>
                <a:srgbClr val="0070C0"/>
              </a:solidFill>
            </a:endParaRPr>
          </a:p>
        </p:txBody>
      </p:sp>
      <p:pic>
        <p:nvPicPr>
          <p:cNvPr id="21" name="Picture 20"/>
          <p:cNvPicPr>
            <a:picLocks noChangeAspect="1"/>
          </p:cNvPicPr>
          <p:nvPr/>
        </p:nvPicPr>
        <p:blipFill>
          <a:blip r:embed="rId2"/>
          <a:stretch>
            <a:fillRect/>
          </a:stretch>
        </p:blipFill>
        <p:spPr>
          <a:xfrm>
            <a:off x="4594685" y="3763056"/>
            <a:ext cx="298730" cy="298730"/>
          </a:xfrm>
          <a:prstGeom prst="rect">
            <a:avLst/>
          </a:prstGeom>
        </p:spPr>
      </p:pic>
      <p:cxnSp>
        <p:nvCxnSpPr>
          <p:cNvPr id="22" name="Straight Arrow Connector 21"/>
          <p:cNvCxnSpPr/>
          <p:nvPr/>
        </p:nvCxnSpPr>
        <p:spPr>
          <a:xfrm>
            <a:off x="4744050" y="4113336"/>
            <a:ext cx="0" cy="679315"/>
          </a:xfrm>
          <a:prstGeom prst="straightConnector1">
            <a:avLst/>
          </a:prstGeom>
          <a:ln w="4445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228600" y="4876800"/>
            <a:ext cx="1295400" cy="523220"/>
          </a:xfrm>
          <a:prstGeom prst="rect">
            <a:avLst/>
          </a:prstGeom>
          <a:noFill/>
        </p:spPr>
        <p:txBody>
          <a:bodyPr wrap="square" rtlCol="0">
            <a:spAutoFit/>
          </a:bodyPr>
          <a:lstStyle/>
          <a:p>
            <a:pPr algn="ctr"/>
            <a:r>
              <a:rPr lang="en-US" sz="2800" b="1" i="1" dirty="0" smtClean="0">
                <a:solidFill>
                  <a:srgbClr val="0070C0"/>
                </a:solidFill>
              </a:rPr>
              <a:t>past</a:t>
            </a:r>
            <a:endParaRPr lang="en-US" sz="2800" b="1" i="1" dirty="0">
              <a:solidFill>
                <a:srgbClr val="0070C0"/>
              </a:solidFill>
            </a:endParaRPr>
          </a:p>
        </p:txBody>
      </p:sp>
      <p:sp>
        <p:nvSpPr>
          <p:cNvPr id="25" name="Down Arrow 24"/>
          <p:cNvSpPr/>
          <p:nvPr/>
        </p:nvSpPr>
        <p:spPr>
          <a:xfrm>
            <a:off x="685800" y="4495800"/>
            <a:ext cx="134605" cy="2561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p:cNvSpPr txBox="1"/>
          <p:nvPr/>
        </p:nvSpPr>
        <p:spPr>
          <a:xfrm>
            <a:off x="1447800" y="4495800"/>
            <a:ext cx="1295400" cy="523220"/>
          </a:xfrm>
          <a:prstGeom prst="rect">
            <a:avLst/>
          </a:prstGeom>
          <a:noFill/>
        </p:spPr>
        <p:txBody>
          <a:bodyPr wrap="square" rtlCol="0">
            <a:spAutoFit/>
          </a:bodyPr>
          <a:lstStyle/>
          <a:p>
            <a:r>
              <a:rPr lang="en-US" sz="2800" i="1" dirty="0" smtClean="0">
                <a:solidFill>
                  <a:srgbClr val="0070C0"/>
                </a:solidFill>
              </a:rPr>
              <a:t>started</a:t>
            </a:r>
            <a:endParaRPr lang="en-US" sz="2800" i="1" dirty="0">
              <a:solidFill>
                <a:srgbClr val="0070C0"/>
              </a:solidFill>
            </a:endParaRPr>
          </a:p>
        </p:txBody>
      </p:sp>
      <p:sp>
        <p:nvSpPr>
          <p:cNvPr id="27" name="TextBox 26"/>
          <p:cNvSpPr txBox="1"/>
          <p:nvPr/>
        </p:nvSpPr>
        <p:spPr>
          <a:xfrm>
            <a:off x="3830856" y="3106946"/>
            <a:ext cx="1981200" cy="461665"/>
          </a:xfrm>
          <a:prstGeom prst="rect">
            <a:avLst/>
          </a:prstGeom>
          <a:noFill/>
        </p:spPr>
        <p:txBody>
          <a:bodyPr wrap="square" rtlCol="0">
            <a:spAutoFit/>
          </a:bodyPr>
          <a:lstStyle/>
          <a:p>
            <a:pPr algn="ctr"/>
            <a:r>
              <a:rPr lang="en-US" sz="2400" b="1" dirty="0" smtClean="0">
                <a:solidFill>
                  <a:srgbClr val="FF0000"/>
                </a:solidFill>
              </a:rPr>
              <a:t>14:30</a:t>
            </a:r>
            <a:endParaRPr lang="en-US" sz="2400" b="1" dirty="0">
              <a:solidFill>
                <a:srgbClr val="FF0000"/>
              </a:solidFill>
            </a:endParaRPr>
          </a:p>
        </p:txBody>
      </p:sp>
      <p:sp>
        <p:nvSpPr>
          <p:cNvPr id="28" name="TextBox 27"/>
          <p:cNvSpPr txBox="1"/>
          <p:nvPr/>
        </p:nvSpPr>
        <p:spPr>
          <a:xfrm>
            <a:off x="533400" y="1981200"/>
            <a:ext cx="609600" cy="523220"/>
          </a:xfrm>
          <a:prstGeom prst="rect">
            <a:avLst/>
          </a:prstGeom>
          <a:noFill/>
        </p:spPr>
        <p:txBody>
          <a:bodyPr wrap="square" rtlCol="0">
            <a:spAutoFit/>
          </a:bodyPr>
          <a:lstStyle/>
          <a:p>
            <a:pPr algn="ctr"/>
            <a:r>
              <a:rPr lang="vi-VN" sz="2800" b="1" dirty="0" smtClean="0">
                <a:solidFill>
                  <a:srgbClr val="FF0000"/>
                </a:solidFill>
              </a:rPr>
              <a:t>S</a:t>
            </a:r>
            <a:endParaRPr lang="en-US" sz="2800" b="1" dirty="0">
              <a:solidFill>
                <a:srgbClr val="FF0000"/>
              </a:solidFill>
            </a:endParaRPr>
          </a:p>
        </p:txBody>
      </p:sp>
      <p:sp>
        <p:nvSpPr>
          <p:cNvPr id="29" name="TextBox 28"/>
          <p:cNvSpPr txBox="1"/>
          <p:nvPr/>
        </p:nvSpPr>
        <p:spPr>
          <a:xfrm>
            <a:off x="1295400" y="1981200"/>
            <a:ext cx="2286000" cy="523220"/>
          </a:xfrm>
          <a:prstGeom prst="rect">
            <a:avLst/>
          </a:prstGeom>
          <a:noFill/>
        </p:spPr>
        <p:txBody>
          <a:bodyPr wrap="square" rtlCol="0">
            <a:spAutoFit/>
          </a:bodyPr>
          <a:lstStyle/>
          <a:p>
            <a:pPr algn="ctr"/>
            <a:r>
              <a:rPr lang="vi-VN" sz="2800" b="1" dirty="0" smtClean="0">
                <a:solidFill>
                  <a:srgbClr val="FF0000"/>
                </a:solidFill>
                <a:latin typeface="+mj-lt"/>
              </a:rPr>
              <a:t>were</a:t>
            </a:r>
            <a:r>
              <a:rPr lang="en-US" sz="2800" b="1" dirty="0" smtClean="0">
                <a:solidFill>
                  <a:srgbClr val="FF0000"/>
                </a:solidFill>
                <a:latin typeface="+mj-lt"/>
              </a:rPr>
              <a:t> +</a:t>
            </a:r>
            <a:r>
              <a:rPr lang="vi-VN" sz="2800" b="1" dirty="0" smtClean="0">
                <a:solidFill>
                  <a:srgbClr val="FF0000"/>
                </a:solidFill>
                <a:latin typeface="+mj-lt"/>
              </a:rPr>
              <a:t> V-ing</a:t>
            </a:r>
            <a:endParaRPr lang="en-US" sz="2800" b="1" dirty="0">
              <a:solidFill>
                <a:srgbClr val="FF0000"/>
              </a:solidFill>
              <a:latin typeface="+mj-lt"/>
            </a:endParaRPr>
          </a:p>
        </p:txBody>
      </p:sp>
      <p:sp>
        <p:nvSpPr>
          <p:cNvPr id="31" name="TextBox 30"/>
          <p:cNvSpPr txBox="1"/>
          <p:nvPr/>
        </p:nvSpPr>
        <p:spPr>
          <a:xfrm>
            <a:off x="1447800" y="3048000"/>
            <a:ext cx="1066800" cy="461665"/>
          </a:xfrm>
          <a:prstGeom prst="rect">
            <a:avLst/>
          </a:prstGeom>
          <a:noFill/>
        </p:spPr>
        <p:txBody>
          <a:bodyPr wrap="square" rtlCol="0">
            <a:spAutoFit/>
          </a:bodyPr>
          <a:lstStyle/>
          <a:p>
            <a:r>
              <a:rPr lang="vi-VN" sz="2400" b="1" dirty="0" smtClean="0">
                <a:solidFill>
                  <a:srgbClr val="0070C0"/>
                </a:solidFill>
              </a:rPr>
              <a:t>12</a:t>
            </a:r>
            <a:r>
              <a:rPr lang="en-US" sz="2400" b="1" dirty="0" smtClean="0">
                <a:solidFill>
                  <a:srgbClr val="0070C0"/>
                </a:solidFill>
              </a:rPr>
              <a:t>:</a:t>
            </a:r>
            <a:r>
              <a:rPr lang="vi-VN" sz="2400" b="1" dirty="0" smtClean="0">
                <a:solidFill>
                  <a:srgbClr val="0070C0"/>
                </a:solidFill>
              </a:rPr>
              <a:t>30</a:t>
            </a:r>
            <a:endParaRPr lang="en-US" sz="2400" b="1" dirty="0">
              <a:solidFill>
                <a:srgbClr val="0070C0"/>
              </a:solidFill>
            </a:endParaRPr>
          </a:p>
        </p:txBody>
      </p:sp>
      <p:sp>
        <p:nvSpPr>
          <p:cNvPr id="32" name="TextBox 31"/>
          <p:cNvSpPr txBox="1"/>
          <p:nvPr/>
        </p:nvSpPr>
        <p:spPr>
          <a:xfrm>
            <a:off x="6172200" y="2971800"/>
            <a:ext cx="1219200" cy="461665"/>
          </a:xfrm>
          <a:prstGeom prst="rect">
            <a:avLst/>
          </a:prstGeom>
          <a:noFill/>
        </p:spPr>
        <p:txBody>
          <a:bodyPr wrap="square" rtlCol="0">
            <a:spAutoFit/>
          </a:bodyPr>
          <a:lstStyle/>
          <a:p>
            <a:r>
              <a:rPr lang="vi-VN" sz="2400" b="1" dirty="0" smtClean="0">
                <a:solidFill>
                  <a:srgbClr val="0070C0"/>
                </a:solidFill>
              </a:rPr>
              <a:t>15</a:t>
            </a:r>
            <a:r>
              <a:rPr lang="en-US" sz="2400" b="1" dirty="0" smtClean="0">
                <a:solidFill>
                  <a:srgbClr val="0070C0"/>
                </a:solidFill>
              </a:rPr>
              <a:t>:</a:t>
            </a:r>
            <a:r>
              <a:rPr lang="vi-VN" sz="2400" b="1" dirty="0" smtClean="0">
                <a:solidFill>
                  <a:srgbClr val="0070C0"/>
                </a:solidFill>
              </a:rPr>
              <a:t>40</a:t>
            </a:r>
            <a:endParaRPr lang="en-US" sz="2400" b="1" dirty="0">
              <a:solidFill>
                <a:srgbClr val="0070C0"/>
              </a:solidFill>
            </a:endParaRPr>
          </a:p>
        </p:txBody>
      </p:sp>
      <p:sp>
        <p:nvSpPr>
          <p:cNvPr id="33" name="TextBox 32"/>
          <p:cNvSpPr txBox="1"/>
          <p:nvPr/>
        </p:nvSpPr>
        <p:spPr>
          <a:xfrm>
            <a:off x="3105750" y="4863642"/>
            <a:ext cx="3276600" cy="492443"/>
          </a:xfrm>
          <a:prstGeom prst="rect">
            <a:avLst/>
          </a:prstGeom>
          <a:noFill/>
        </p:spPr>
        <p:txBody>
          <a:bodyPr wrap="square" rtlCol="0">
            <a:spAutoFit/>
          </a:bodyPr>
          <a:lstStyle/>
          <a:p>
            <a:pPr algn="ctr"/>
            <a:r>
              <a:rPr lang="vi-VN" sz="2600" b="1" dirty="0" smtClean="0">
                <a:solidFill>
                  <a:srgbClr val="FF0000"/>
                </a:solidFill>
              </a:rPr>
              <a:t>They were studying</a:t>
            </a:r>
            <a:endParaRPr lang="en-US" sz="2600" b="1" dirty="0">
              <a:solidFill>
                <a:srgbClr val="FF0000"/>
              </a:solidFill>
            </a:endParaRPr>
          </a:p>
        </p:txBody>
      </p:sp>
      <p:sp>
        <p:nvSpPr>
          <p:cNvPr id="37" name="Title 1"/>
          <p:cNvSpPr txBox="1">
            <a:spLocks noGrp="1"/>
          </p:cNvSpPr>
          <p:nvPr>
            <p:ph idx="1"/>
          </p:nvPr>
        </p:nvSpPr>
        <p:spPr>
          <a:xfrm>
            <a:off x="304800" y="5638800"/>
            <a:ext cx="8839200" cy="639763"/>
          </a:xfrm>
          <a:prstGeom prst="rect">
            <a:avLst/>
          </a:prstGeom>
          <a:solidFill>
            <a:schemeClr val="bg1"/>
          </a:solidFill>
          <a:ln>
            <a:solidFill>
              <a:srgbClr val="FF00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dirty="0" smtClean="0"/>
              <a:t>=&gt; </a:t>
            </a:r>
            <a:r>
              <a:rPr lang="en-US" sz="2800" b="1" dirty="0" smtClean="0">
                <a:solidFill>
                  <a:srgbClr val="002060"/>
                </a:solidFill>
              </a:rPr>
              <a:t>An action </a:t>
            </a:r>
            <a:r>
              <a:rPr lang="vi-VN" sz="2800" b="1" dirty="0" smtClean="0">
                <a:solidFill>
                  <a:srgbClr val="00B050"/>
                </a:solidFill>
              </a:rPr>
              <a:t>was happening </a:t>
            </a:r>
            <a:r>
              <a:rPr lang="vi-VN" sz="2800" b="1" dirty="0" smtClean="0">
                <a:solidFill>
                  <a:srgbClr val="FF0000"/>
                </a:solidFill>
              </a:rPr>
              <a:t>at a specific time </a:t>
            </a:r>
            <a:r>
              <a:rPr lang="vi-VN" sz="2800" b="1" dirty="0" smtClean="0">
                <a:solidFill>
                  <a:srgbClr val="7030A0"/>
                </a:solidFill>
              </a:rPr>
              <a:t>in the past.</a:t>
            </a:r>
            <a:endParaRPr lang="en-US" sz="2800" b="1" dirty="0">
              <a:solidFill>
                <a:srgbClr val="7030A0"/>
              </a:solidFill>
            </a:endParaRPr>
          </a:p>
        </p:txBody>
      </p:sp>
      <p:cxnSp>
        <p:nvCxnSpPr>
          <p:cNvPr id="40" name="Straight Connector 39"/>
          <p:cNvCxnSpPr/>
          <p:nvPr/>
        </p:nvCxnSpPr>
        <p:spPr>
          <a:xfrm>
            <a:off x="533400" y="1826410"/>
            <a:ext cx="685800"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48" name="Title 3"/>
          <p:cNvSpPr txBox="1">
            <a:spLocks/>
          </p:cNvSpPr>
          <p:nvPr/>
        </p:nvSpPr>
        <p:spPr>
          <a:xfrm>
            <a:off x="45057" y="57160"/>
            <a:ext cx="1555143" cy="762000"/>
          </a:xfrm>
          <a:prstGeom prst="horizontalScroll">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000" b="1" i="0" u="none" strike="noStrike" kern="1200" cap="none" spc="0" normalizeH="0" baseline="0" noProof="0" dirty="0" smtClean="0">
                <a:ln>
                  <a:noFill/>
                </a:ln>
                <a:solidFill>
                  <a:schemeClr val="lt1"/>
                </a:solidFill>
                <a:effectLst/>
                <a:uLnTx/>
                <a:uFillTx/>
                <a:latin typeface="+mn-lt"/>
                <a:ea typeface="+mn-ea"/>
                <a:cs typeface="+mn-cs"/>
              </a:rPr>
              <a:t>GRAMMAR</a:t>
            </a:r>
            <a:endParaRPr kumimoji="0" lang="en-US" sz="2000" b="1" i="0" u="none" strike="noStrike" kern="1200" cap="none" spc="0" normalizeH="0" baseline="0" noProof="0" dirty="0">
              <a:ln>
                <a:noFill/>
              </a:ln>
              <a:solidFill>
                <a:schemeClr val="lt1"/>
              </a:solidFill>
              <a:effectLst/>
              <a:uLnTx/>
              <a:uFillTx/>
              <a:latin typeface="+mn-lt"/>
              <a:ea typeface="+mn-ea"/>
              <a:cs typeface="+mn-cs"/>
            </a:endParaRPr>
          </a:p>
        </p:txBody>
      </p:sp>
      <p:sp>
        <p:nvSpPr>
          <p:cNvPr id="30" name="TextBox 29"/>
          <p:cNvSpPr txBox="1"/>
          <p:nvPr/>
        </p:nvSpPr>
        <p:spPr>
          <a:xfrm>
            <a:off x="3200400" y="228600"/>
            <a:ext cx="3429000" cy="523220"/>
          </a:xfrm>
          <a:prstGeom prst="rect">
            <a:avLst/>
          </a:prstGeom>
          <a:solidFill>
            <a:srgbClr val="FFFF00"/>
          </a:solidFill>
          <a:ln>
            <a:solidFill>
              <a:srgbClr val="FF0000"/>
            </a:solidFill>
          </a:ln>
        </p:spPr>
        <p:txBody>
          <a:bodyPr wrap="square" rtlCol="0">
            <a:spAutoFit/>
          </a:bodyPr>
          <a:lstStyle/>
          <a:p>
            <a:pPr algn="ctr"/>
            <a:r>
              <a:rPr lang="vi-VN" sz="2800" b="1" dirty="0" smtClean="0">
                <a:solidFill>
                  <a:srgbClr val="FF0000"/>
                </a:solidFill>
              </a:rPr>
              <a:t>Past Continuous</a:t>
            </a:r>
            <a:endParaRPr lang="en-US" sz="28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slide(fromLef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checkerboard(across)">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slide(fromTop)">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blinds(horizontal)">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8"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slide(fromLeft)">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1"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slide(fromTop)">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diamond(in)">
                                      <p:cBhvr>
                                        <p:cTn id="42" dur="2000"/>
                                        <p:tgtEl>
                                          <p:spTgt spid="31"/>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1" fill="hold"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slide(fromTop)">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checkerboard(across)">
                                      <p:cBhvr>
                                        <p:cTn id="52" dur="500"/>
                                        <p:tgtEl>
                                          <p:spTgt spid="26"/>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diamond(in)">
                                      <p:cBhvr>
                                        <p:cTn id="57" dur="500"/>
                                        <p:tgtEl>
                                          <p:spTgt spid="19"/>
                                        </p:tgtEl>
                                      </p:cBhvr>
                                    </p:animEffect>
                                  </p:childTnLst>
                                </p:cTn>
                              </p:par>
                            </p:childTnLst>
                          </p:cTn>
                        </p:par>
                      </p:childTnLst>
                    </p:cTn>
                  </p:par>
                  <p:par>
                    <p:cTn id="58" fill="hold">
                      <p:stCondLst>
                        <p:cond delay="indefinite"/>
                      </p:stCondLst>
                      <p:childTnLst>
                        <p:par>
                          <p:cTn id="59" fill="hold">
                            <p:stCondLst>
                              <p:cond delay="0"/>
                            </p:stCondLst>
                            <p:childTnLst>
                              <p:par>
                                <p:cTn id="60" presetID="5" presetClass="entr" presetSubtype="10" fill="hold" grpId="0" nodeType="click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checkerboard(across)">
                                      <p:cBhvr>
                                        <p:cTn id="62" dur="500"/>
                                        <p:tgtEl>
                                          <p:spTgt spid="32"/>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8" fill="hold" nodeType="click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slide(fromLeft)">
                                      <p:cBhvr>
                                        <p:cTn id="67" dur="500"/>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nodeType="click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dissolve">
                                      <p:cBhvr>
                                        <p:cTn id="72" dur="500"/>
                                        <p:tgtEl>
                                          <p:spTgt spid="21"/>
                                        </p:tgtEl>
                                      </p:cBhvr>
                                    </p:animEffect>
                                  </p:childTnLst>
                                </p:cTn>
                              </p:par>
                            </p:childTnLst>
                          </p:cTn>
                        </p:par>
                      </p:childTnLst>
                    </p:cTn>
                  </p:par>
                  <p:par>
                    <p:cTn id="73" fill="hold">
                      <p:stCondLst>
                        <p:cond delay="indefinite"/>
                      </p:stCondLst>
                      <p:childTnLst>
                        <p:par>
                          <p:cTn id="74" fill="hold">
                            <p:stCondLst>
                              <p:cond delay="0"/>
                            </p:stCondLst>
                            <p:childTnLst>
                              <p:par>
                                <p:cTn id="75" presetID="12" presetClass="entr" presetSubtype="1" fill="hold" nodeType="click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slide(fromTop)">
                                      <p:cBhvr>
                                        <p:cTn id="77" dur="500"/>
                                        <p:tgtEl>
                                          <p:spTgt spid="22"/>
                                        </p:tgtEl>
                                      </p:cBhvr>
                                    </p:animEffect>
                                  </p:childTnLst>
                                </p:cTn>
                              </p:par>
                            </p:childTnLst>
                          </p:cTn>
                        </p:par>
                      </p:childTnLst>
                    </p:cTn>
                  </p:par>
                  <p:par>
                    <p:cTn id="78" fill="hold">
                      <p:stCondLst>
                        <p:cond delay="indefinite"/>
                      </p:stCondLst>
                      <p:childTnLst>
                        <p:par>
                          <p:cTn id="79" fill="hold">
                            <p:stCondLst>
                              <p:cond delay="0"/>
                            </p:stCondLst>
                            <p:childTnLst>
                              <p:par>
                                <p:cTn id="80" presetID="9" presetClass="entr" presetSubtype="0" fill="hold" grpId="0" nodeType="click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dissolve">
                                      <p:cBhvr>
                                        <p:cTn id="82" dur="500"/>
                                        <p:tgtEl>
                                          <p:spTgt spid="27"/>
                                        </p:tgtEl>
                                      </p:cBhvr>
                                    </p:animEffect>
                                  </p:childTnLst>
                                </p:cTn>
                              </p:par>
                            </p:childTnLst>
                          </p:cTn>
                        </p:par>
                      </p:childTnLst>
                    </p:cTn>
                  </p:par>
                  <p:par>
                    <p:cTn id="83" fill="hold">
                      <p:stCondLst>
                        <p:cond delay="indefinite"/>
                      </p:stCondLst>
                      <p:childTnLst>
                        <p:par>
                          <p:cTn id="84" fill="hold">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dissolve">
                                      <p:cBhvr>
                                        <p:cTn id="87" dur="500"/>
                                        <p:tgtEl>
                                          <p:spTgt spid="33"/>
                                        </p:tgtEl>
                                      </p:cBhvr>
                                    </p:animEffect>
                                  </p:childTnLst>
                                </p:cTn>
                              </p:par>
                            </p:childTnLst>
                          </p:cTn>
                        </p:par>
                      </p:childTnLst>
                    </p:cTn>
                  </p:par>
                  <p:par>
                    <p:cTn id="88" fill="hold">
                      <p:stCondLst>
                        <p:cond delay="indefinite"/>
                      </p:stCondLst>
                      <p:childTnLst>
                        <p:par>
                          <p:cTn id="89" fill="hold">
                            <p:stCondLst>
                              <p:cond delay="0"/>
                            </p:stCondLst>
                            <p:childTnLst>
                              <p:par>
                                <p:cTn id="90" presetID="5" presetClass="entr" presetSubtype="10" fill="hold" grpId="0" nodeType="click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checkerboard(across)">
                                      <p:cBhvr>
                                        <p:cTn id="92" dur="500"/>
                                        <p:tgtEl>
                                          <p:spTgt spid="29"/>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28"/>
                                        </p:tgtEl>
                                        <p:attrNameLst>
                                          <p:attrName>style.visibility</p:attrName>
                                        </p:attrNameLst>
                                      </p:cBhvr>
                                      <p:to>
                                        <p:strVal val="visible"/>
                                      </p:to>
                                    </p:set>
                                    <p:animEffect transition="in" filter="blinds(horizontal)">
                                      <p:cBhvr>
                                        <p:cTn id="97" dur="500"/>
                                        <p:tgtEl>
                                          <p:spTgt spid="28"/>
                                        </p:tgtEl>
                                      </p:cBhvr>
                                    </p:animEffect>
                                  </p:childTnLst>
                                </p:cTn>
                              </p:par>
                            </p:childTnLst>
                          </p:cTn>
                        </p:par>
                      </p:childTnLst>
                    </p:cTn>
                  </p:par>
                  <p:par>
                    <p:cTn id="98" fill="hold">
                      <p:stCondLst>
                        <p:cond delay="indefinite"/>
                      </p:stCondLst>
                      <p:childTnLst>
                        <p:par>
                          <p:cTn id="99" fill="hold">
                            <p:stCondLst>
                              <p:cond delay="0"/>
                            </p:stCondLst>
                            <p:childTnLst>
                              <p:par>
                                <p:cTn id="100" presetID="12" presetClass="entr" presetSubtype="8" fill="hold" nodeType="clickEffect">
                                  <p:stCondLst>
                                    <p:cond delay="0"/>
                                  </p:stCondLst>
                                  <p:childTnLst>
                                    <p:set>
                                      <p:cBhvr>
                                        <p:cTn id="101" dur="1" fill="hold">
                                          <p:stCondLst>
                                            <p:cond delay="0"/>
                                          </p:stCondLst>
                                        </p:cTn>
                                        <p:tgtEl>
                                          <p:spTgt spid="40"/>
                                        </p:tgtEl>
                                        <p:attrNameLst>
                                          <p:attrName>style.visibility</p:attrName>
                                        </p:attrNameLst>
                                      </p:cBhvr>
                                      <p:to>
                                        <p:strVal val="visible"/>
                                      </p:to>
                                    </p:set>
                                    <p:animEffect transition="in" filter="slide(fromLeft)">
                                      <p:cBhvr>
                                        <p:cTn id="102" dur="500"/>
                                        <p:tgtEl>
                                          <p:spTgt spid="40"/>
                                        </p:tgtEl>
                                      </p:cBhvr>
                                    </p:animEffect>
                                  </p:childTnLst>
                                </p:cTn>
                              </p:par>
                            </p:childTnLst>
                          </p:cTn>
                        </p:par>
                      </p:childTnLst>
                    </p:cTn>
                  </p:par>
                  <p:par>
                    <p:cTn id="103" fill="hold">
                      <p:stCondLst>
                        <p:cond delay="indefinite"/>
                      </p:stCondLst>
                      <p:childTnLst>
                        <p:par>
                          <p:cTn id="104" fill="hold">
                            <p:stCondLst>
                              <p:cond delay="0"/>
                            </p:stCondLst>
                            <p:childTnLst>
                              <p:par>
                                <p:cTn id="105" presetID="5" presetClass="entr" presetSubtype="10" fill="hold" grpId="0" nodeType="clickEffect">
                                  <p:stCondLst>
                                    <p:cond delay="0"/>
                                  </p:stCondLst>
                                  <p:childTnLst>
                                    <p:set>
                                      <p:cBhvr>
                                        <p:cTn id="106" dur="1" fill="hold">
                                          <p:stCondLst>
                                            <p:cond delay="0"/>
                                          </p:stCondLst>
                                        </p:cTn>
                                        <p:tgtEl>
                                          <p:spTgt spid="37">
                                            <p:bg/>
                                          </p:spTgt>
                                        </p:tgtEl>
                                        <p:attrNameLst>
                                          <p:attrName>style.visibility</p:attrName>
                                        </p:attrNameLst>
                                      </p:cBhvr>
                                      <p:to>
                                        <p:strVal val="visible"/>
                                      </p:to>
                                    </p:set>
                                    <p:animEffect transition="in" filter="checkerboard(across)">
                                      <p:cBhvr>
                                        <p:cTn id="107" dur="500"/>
                                        <p:tgtEl>
                                          <p:spTgt spid="37">
                                            <p:bg/>
                                          </p:spTgt>
                                        </p:tgtEl>
                                      </p:cBhvr>
                                    </p:animEffect>
                                  </p:childTnLst>
                                </p:cTn>
                              </p:par>
                            </p:childTnLst>
                          </p:cTn>
                        </p:par>
                      </p:childTnLst>
                    </p:cTn>
                  </p:par>
                  <p:par>
                    <p:cTn id="108" fill="hold">
                      <p:stCondLst>
                        <p:cond delay="indefinite"/>
                      </p:stCondLst>
                      <p:childTnLst>
                        <p:par>
                          <p:cTn id="109" fill="hold">
                            <p:stCondLst>
                              <p:cond delay="0"/>
                            </p:stCondLst>
                            <p:childTnLst>
                              <p:par>
                                <p:cTn id="110" presetID="5" presetClass="entr" presetSubtype="10" fill="hold" grpId="0" nodeType="clickEffect">
                                  <p:stCondLst>
                                    <p:cond delay="0"/>
                                  </p:stCondLst>
                                  <p:childTnLst>
                                    <p:set>
                                      <p:cBhvr>
                                        <p:cTn id="111" dur="1" fill="hold">
                                          <p:stCondLst>
                                            <p:cond delay="0"/>
                                          </p:stCondLst>
                                        </p:cTn>
                                        <p:tgtEl>
                                          <p:spTgt spid="37">
                                            <p:txEl>
                                              <p:pRg st="0" end="0"/>
                                            </p:txEl>
                                          </p:spTgt>
                                        </p:tgtEl>
                                        <p:attrNameLst>
                                          <p:attrName>style.visibility</p:attrName>
                                        </p:attrNameLst>
                                      </p:cBhvr>
                                      <p:to>
                                        <p:strVal val="visible"/>
                                      </p:to>
                                    </p:set>
                                    <p:animEffect transition="in" filter="checkerboard(across)">
                                      <p:cBhvr>
                                        <p:cTn id="112"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4" grpId="0"/>
      <p:bldP spid="25" grpId="0" animBg="1"/>
      <p:bldP spid="26" grpId="0"/>
      <p:bldP spid="27" grpId="0"/>
      <p:bldP spid="28" grpId="0"/>
      <p:bldP spid="29" grpId="0"/>
      <p:bldP spid="31" grpId="0"/>
      <p:bldP spid="32" grpId="0"/>
      <p:bldP spid="33" grpId="0"/>
      <p:bldP spid="37"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p:cNvSpPr>
            <a:spLocks noGrp="1"/>
          </p:cNvSpPr>
          <p:nvPr>
            <p:ph type="title"/>
          </p:nvPr>
        </p:nvSpPr>
        <p:spPr>
          <a:xfrm>
            <a:off x="3048000" y="228600"/>
            <a:ext cx="3200400" cy="563562"/>
          </a:xfrm>
          <a:solidFill>
            <a:srgbClr val="FFFF00"/>
          </a:solidFill>
          <a:ln>
            <a:solidFill>
              <a:srgbClr val="FF0000"/>
            </a:solidFill>
          </a:ln>
        </p:spPr>
        <p:txBody>
          <a:bodyPr>
            <a:normAutofit fontScale="90000"/>
          </a:bodyPr>
          <a:lstStyle/>
          <a:p>
            <a:pPr algn="ctr">
              <a:buNone/>
            </a:pPr>
            <a:r>
              <a:rPr lang="vi-VN" sz="3200" b="1" dirty="0" smtClean="0">
                <a:solidFill>
                  <a:srgbClr val="FF0000"/>
                </a:solidFill>
              </a:rPr>
              <a:t>Past Continuous </a:t>
            </a:r>
            <a:endParaRPr lang="en-US" sz="3200" b="1" dirty="0">
              <a:solidFill>
                <a:srgbClr val="FF0000"/>
              </a:solidFill>
            </a:endParaRPr>
          </a:p>
        </p:txBody>
      </p:sp>
      <p:sp>
        <p:nvSpPr>
          <p:cNvPr id="5" name="Title 3"/>
          <p:cNvSpPr txBox="1">
            <a:spLocks/>
          </p:cNvSpPr>
          <p:nvPr/>
        </p:nvSpPr>
        <p:spPr>
          <a:xfrm>
            <a:off x="66113" y="157249"/>
            <a:ext cx="2067759" cy="762000"/>
          </a:xfrm>
          <a:prstGeom prst="horizontalScroll">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smtClean="0">
                <a:ln>
                  <a:noFill/>
                </a:ln>
                <a:solidFill>
                  <a:schemeClr val="lt1"/>
                </a:solidFill>
                <a:effectLst/>
                <a:uLnTx/>
                <a:uFillTx/>
                <a:latin typeface="+mn-lt"/>
                <a:ea typeface="+mn-ea"/>
                <a:cs typeface="+mn-cs"/>
              </a:rPr>
              <a:t>GRAMMAR</a:t>
            </a:r>
            <a:endParaRPr kumimoji="0" lang="en-US" sz="2400" b="1" i="0" u="none" strike="noStrike" kern="1200" cap="none" spc="0" normalizeH="0" baseline="0" noProof="0" dirty="0">
              <a:ln>
                <a:noFill/>
              </a:ln>
              <a:solidFill>
                <a:schemeClr val="lt1"/>
              </a:solidFill>
              <a:effectLst/>
              <a:uLnTx/>
              <a:uFillTx/>
              <a:latin typeface="+mn-lt"/>
              <a:ea typeface="+mn-ea"/>
              <a:cs typeface="+mn-cs"/>
            </a:endParaRPr>
          </a:p>
        </p:txBody>
      </p:sp>
      <p:sp>
        <p:nvSpPr>
          <p:cNvPr id="6" name="Title 2"/>
          <p:cNvSpPr txBox="1">
            <a:spLocks/>
          </p:cNvSpPr>
          <p:nvPr/>
        </p:nvSpPr>
        <p:spPr>
          <a:xfrm>
            <a:off x="152400" y="1371600"/>
            <a:ext cx="8763000" cy="643239"/>
          </a:xfrm>
          <a:prstGeom prst="rect">
            <a:avLst/>
          </a:prstGeom>
        </p:spPr>
        <p:txBody>
          <a:bodyPr vert="horz" lIns="91440" tIns="45720" rIns="91440" bIns="45720" rtlCol="0" anchor="ctr">
            <a:noAutofit/>
          </a:bodyPr>
          <a:lstStyle/>
          <a:p>
            <a:pPr lvl="0"/>
            <a:r>
              <a:rPr lang="vi-VN" sz="2500" dirty="0" smtClean="0">
                <a:latin typeface="Times New Roman" panose="02020603050405020304" pitchFamily="18" charset="0"/>
                <a:ea typeface="+mj-ea"/>
                <a:cs typeface="Times New Roman" panose="02020603050405020304" pitchFamily="18" charset="0"/>
              </a:rPr>
              <a:t> </a:t>
            </a:r>
            <a:r>
              <a:rPr lang="en-US" sz="2800" dirty="0">
                <a:solidFill>
                  <a:srgbClr val="002060"/>
                </a:solidFill>
              </a:rPr>
              <a:t>While </a:t>
            </a:r>
            <a:r>
              <a:rPr lang="en-US" sz="2800" dirty="0" smtClean="0">
                <a:solidFill>
                  <a:srgbClr val="002060"/>
                </a:solidFill>
              </a:rPr>
              <a:t>Robert</a:t>
            </a:r>
            <a:r>
              <a:rPr lang="en-US" sz="2800" dirty="0">
                <a:solidFill>
                  <a:srgbClr val="002060"/>
                </a:solidFill>
              </a:rPr>
              <a:t> </a:t>
            </a:r>
            <a:r>
              <a:rPr lang="en-US" sz="2800" b="1" dirty="0">
                <a:solidFill>
                  <a:srgbClr val="FF0000"/>
                </a:solidFill>
              </a:rPr>
              <a:t>was reading</a:t>
            </a:r>
            <a:r>
              <a:rPr lang="en-US" sz="2800" dirty="0">
                <a:solidFill>
                  <a:srgbClr val="002060"/>
                </a:solidFill>
              </a:rPr>
              <a:t>, </a:t>
            </a:r>
            <a:r>
              <a:rPr lang="en-US" sz="2800" dirty="0" smtClean="0">
                <a:solidFill>
                  <a:srgbClr val="002060"/>
                </a:solidFill>
              </a:rPr>
              <a:t>David</a:t>
            </a:r>
            <a:r>
              <a:rPr lang="en-US" sz="2800" dirty="0">
                <a:solidFill>
                  <a:srgbClr val="002060"/>
                </a:solidFill>
              </a:rPr>
              <a:t> </a:t>
            </a:r>
            <a:r>
              <a:rPr lang="en-US" sz="2800" b="1" dirty="0">
                <a:solidFill>
                  <a:srgbClr val="FF0000"/>
                </a:solidFill>
              </a:rPr>
              <a:t>was watching</a:t>
            </a:r>
            <a:r>
              <a:rPr lang="en-US" sz="2800" dirty="0">
                <a:solidFill>
                  <a:srgbClr val="002060"/>
                </a:solidFill>
              </a:rPr>
              <a:t> television.</a:t>
            </a:r>
          </a:p>
        </p:txBody>
      </p:sp>
      <p:cxnSp>
        <p:nvCxnSpPr>
          <p:cNvPr id="7" name="Straight Arrow Connector 6"/>
          <p:cNvCxnSpPr/>
          <p:nvPr/>
        </p:nvCxnSpPr>
        <p:spPr>
          <a:xfrm>
            <a:off x="1447800" y="3352800"/>
            <a:ext cx="6248400" cy="0"/>
          </a:xfrm>
          <a:prstGeom prst="straightConnector1">
            <a:avLst/>
          </a:prstGeom>
          <a:ln w="50800">
            <a:solidFill>
              <a:schemeClr val="accent6">
                <a:lumMod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882542" y="3103435"/>
            <a:ext cx="0" cy="742950"/>
          </a:xfrm>
          <a:prstGeom prst="line">
            <a:avLst/>
          </a:prstGeom>
          <a:ln w="34925">
            <a:solidFill>
              <a:srgbClr val="0070C0"/>
            </a:solidFill>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334000" y="3103435"/>
            <a:ext cx="0" cy="742950"/>
          </a:xfrm>
          <a:prstGeom prst="line">
            <a:avLst/>
          </a:prstGeom>
          <a:ln w="34925">
            <a:solidFill>
              <a:srgbClr val="0070C0"/>
            </a:solidFill>
            <a:tailEnd type="non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1882542" y="3649659"/>
            <a:ext cx="3451458"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600200" y="2594277"/>
            <a:ext cx="939265" cy="461665"/>
          </a:xfrm>
          <a:prstGeom prst="rect">
            <a:avLst/>
          </a:prstGeom>
          <a:noFill/>
        </p:spPr>
        <p:txBody>
          <a:bodyPr wrap="square" rtlCol="0">
            <a:spAutoFit/>
          </a:bodyPr>
          <a:lstStyle/>
          <a:p>
            <a:r>
              <a:rPr lang="en-US" sz="2400" b="1" dirty="0" smtClean="0">
                <a:solidFill>
                  <a:srgbClr val="0070C0"/>
                </a:solidFill>
              </a:rPr>
              <a:t>7.30</a:t>
            </a:r>
            <a:endParaRPr lang="en-US" sz="2400" b="1" dirty="0">
              <a:solidFill>
                <a:srgbClr val="0070C0"/>
              </a:solidFill>
            </a:endParaRPr>
          </a:p>
        </p:txBody>
      </p:sp>
      <p:sp>
        <p:nvSpPr>
          <p:cNvPr id="12" name="TextBox 11"/>
          <p:cNvSpPr txBox="1"/>
          <p:nvPr/>
        </p:nvSpPr>
        <p:spPr>
          <a:xfrm>
            <a:off x="4876800" y="2594276"/>
            <a:ext cx="914400" cy="461665"/>
          </a:xfrm>
          <a:prstGeom prst="rect">
            <a:avLst/>
          </a:prstGeom>
          <a:noFill/>
        </p:spPr>
        <p:txBody>
          <a:bodyPr wrap="square" rtlCol="0">
            <a:spAutoFit/>
          </a:bodyPr>
          <a:lstStyle/>
          <a:p>
            <a:pPr algn="ctr"/>
            <a:r>
              <a:rPr lang="en-US" sz="2400" b="1" dirty="0" smtClean="0">
                <a:solidFill>
                  <a:srgbClr val="0070C0"/>
                </a:solidFill>
              </a:rPr>
              <a:t> 8.30</a:t>
            </a:r>
            <a:endParaRPr lang="en-US" sz="2400" b="1" dirty="0">
              <a:solidFill>
                <a:srgbClr val="0070C0"/>
              </a:solidFill>
            </a:endParaRPr>
          </a:p>
        </p:txBody>
      </p:sp>
      <p:cxnSp>
        <p:nvCxnSpPr>
          <p:cNvPr id="16" name="Straight Arrow Connector 15"/>
          <p:cNvCxnSpPr/>
          <p:nvPr/>
        </p:nvCxnSpPr>
        <p:spPr>
          <a:xfrm>
            <a:off x="1447800" y="5242609"/>
            <a:ext cx="6248400" cy="0"/>
          </a:xfrm>
          <a:prstGeom prst="straightConnector1">
            <a:avLst/>
          </a:prstGeom>
          <a:ln w="50800">
            <a:solidFill>
              <a:schemeClr val="accent6">
                <a:lumMod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2362200" y="4953000"/>
            <a:ext cx="0" cy="742950"/>
          </a:xfrm>
          <a:prstGeom prst="line">
            <a:avLst/>
          </a:prstGeom>
          <a:ln w="34925">
            <a:solidFill>
              <a:srgbClr val="0070C0"/>
            </a:solidFill>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477000" y="4953000"/>
            <a:ext cx="0" cy="742950"/>
          </a:xfrm>
          <a:prstGeom prst="line">
            <a:avLst/>
          </a:prstGeom>
          <a:ln w="34925">
            <a:solidFill>
              <a:srgbClr val="0070C0"/>
            </a:solidFill>
            <a:tailEnd type="non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3803869" y="5654459"/>
            <a:ext cx="1447800" cy="461665"/>
          </a:xfrm>
          <a:prstGeom prst="rect">
            <a:avLst/>
          </a:prstGeom>
          <a:noFill/>
        </p:spPr>
        <p:txBody>
          <a:bodyPr wrap="square" rtlCol="0">
            <a:spAutoFit/>
          </a:bodyPr>
          <a:lstStyle/>
          <a:p>
            <a:pPr algn="ctr"/>
            <a:r>
              <a:rPr lang="en-US" sz="2400" b="1" dirty="0" smtClean="0">
                <a:solidFill>
                  <a:srgbClr val="002060"/>
                </a:solidFill>
              </a:rPr>
              <a:t>Action 2</a:t>
            </a:r>
            <a:endParaRPr lang="en-US" sz="2400" b="1" dirty="0">
              <a:solidFill>
                <a:srgbClr val="002060"/>
              </a:solidFill>
            </a:endParaRPr>
          </a:p>
        </p:txBody>
      </p:sp>
      <p:sp>
        <p:nvSpPr>
          <p:cNvPr id="20" name="TextBox 19"/>
          <p:cNvSpPr txBox="1"/>
          <p:nvPr/>
        </p:nvSpPr>
        <p:spPr>
          <a:xfrm>
            <a:off x="1882542" y="4441012"/>
            <a:ext cx="932046" cy="461665"/>
          </a:xfrm>
          <a:prstGeom prst="rect">
            <a:avLst/>
          </a:prstGeom>
          <a:noFill/>
        </p:spPr>
        <p:txBody>
          <a:bodyPr wrap="square" rtlCol="0">
            <a:spAutoFit/>
          </a:bodyPr>
          <a:lstStyle/>
          <a:p>
            <a:pPr algn="ctr"/>
            <a:r>
              <a:rPr lang="en-US" sz="2400" b="1" dirty="0" smtClean="0">
                <a:solidFill>
                  <a:srgbClr val="0070C0"/>
                </a:solidFill>
              </a:rPr>
              <a:t>7.45</a:t>
            </a:r>
            <a:endParaRPr lang="en-US" sz="2400" b="1" dirty="0">
              <a:solidFill>
                <a:srgbClr val="0070C0"/>
              </a:solidFill>
            </a:endParaRPr>
          </a:p>
        </p:txBody>
      </p:sp>
      <p:sp>
        <p:nvSpPr>
          <p:cNvPr id="21" name="TextBox 20"/>
          <p:cNvSpPr txBox="1"/>
          <p:nvPr/>
        </p:nvSpPr>
        <p:spPr>
          <a:xfrm>
            <a:off x="6145591" y="4484085"/>
            <a:ext cx="762000" cy="461665"/>
          </a:xfrm>
          <a:prstGeom prst="rect">
            <a:avLst/>
          </a:prstGeom>
          <a:noFill/>
        </p:spPr>
        <p:txBody>
          <a:bodyPr wrap="square" rtlCol="0">
            <a:spAutoFit/>
          </a:bodyPr>
          <a:lstStyle/>
          <a:p>
            <a:r>
              <a:rPr lang="en-US" sz="2400" b="1" dirty="0" smtClean="0">
                <a:solidFill>
                  <a:srgbClr val="0070C0"/>
                </a:solidFill>
              </a:rPr>
              <a:t>9.15</a:t>
            </a:r>
            <a:endParaRPr lang="en-US" sz="2400" b="1" dirty="0">
              <a:solidFill>
                <a:srgbClr val="0070C0"/>
              </a:solidFill>
            </a:endParaRPr>
          </a:p>
        </p:txBody>
      </p:sp>
      <p:cxnSp>
        <p:nvCxnSpPr>
          <p:cNvPr id="22" name="Straight Arrow Connector 21"/>
          <p:cNvCxnSpPr/>
          <p:nvPr/>
        </p:nvCxnSpPr>
        <p:spPr>
          <a:xfrm>
            <a:off x="2362200" y="5562600"/>
            <a:ext cx="4114800"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2839202" y="2693683"/>
            <a:ext cx="1380676" cy="461665"/>
          </a:xfrm>
          <a:prstGeom prst="rect">
            <a:avLst/>
          </a:prstGeom>
          <a:noFill/>
        </p:spPr>
        <p:txBody>
          <a:bodyPr wrap="square" rtlCol="0">
            <a:spAutoFit/>
          </a:bodyPr>
          <a:lstStyle/>
          <a:p>
            <a:pPr algn="ctr"/>
            <a:r>
              <a:rPr lang="en-US" sz="2400" b="1" dirty="0" smtClean="0">
                <a:solidFill>
                  <a:srgbClr val="00B050"/>
                </a:solidFill>
              </a:rPr>
              <a:t>Action 1</a:t>
            </a:r>
            <a:endParaRPr lang="en-US" sz="2400" b="1" dirty="0">
              <a:solidFill>
                <a:srgbClr val="00B050"/>
              </a:solidFill>
            </a:endParaRPr>
          </a:p>
        </p:txBody>
      </p:sp>
      <p:cxnSp>
        <p:nvCxnSpPr>
          <p:cNvPr id="25" name="Straight Connector 24"/>
          <p:cNvCxnSpPr/>
          <p:nvPr/>
        </p:nvCxnSpPr>
        <p:spPr>
          <a:xfrm>
            <a:off x="2312871" y="1895371"/>
            <a:ext cx="1649529"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242159" y="1924502"/>
            <a:ext cx="1844441"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2425891" y="2002671"/>
            <a:ext cx="1380676" cy="461665"/>
          </a:xfrm>
          <a:prstGeom prst="rect">
            <a:avLst/>
          </a:prstGeom>
          <a:noFill/>
        </p:spPr>
        <p:txBody>
          <a:bodyPr wrap="square" rtlCol="0">
            <a:spAutoFit/>
          </a:bodyPr>
          <a:lstStyle/>
          <a:p>
            <a:pPr algn="ctr"/>
            <a:r>
              <a:rPr lang="en-US" sz="2400" b="1" dirty="0" smtClean="0">
                <a:solidFill>
                  <a:srgbClr val="00B050"/>
                </a:solidFill>
              </a:rPr>
              <a:t>Action 1</a:t>
            </a:r>
            <a:endParaRPr lang="en-US" sz="2400" b="1" dirty="0">
              <a:solidFill>
                <a:srgbClr val="00B050"/>
              </a:solidFill>
            </a:endParaRPr>
          </a:p>
        </p:txBody>
      </p:sp>
      <p:sp>
        <p:nvSpPr>
          <p:cNvPr id="31" name="TextBox 30"/>
          <p:cNvSpPr txBox="1"/>
          <p:nvPr/>
        </p:nvSpPr>
        <p:spPr>
          <a:xfrm>
            <a:off x="5432532" y="1960803"/>
            <a:ext cx="1380676" cy="461665"/>
          </a:xfrm>
          <a:prstGeom prst="rect">
            <a:avLst/>
          </a:prstGeom>
          <a:noFill/>
        </p:spPr>
        <p:txBody>
          <a:bodyPr wrap="square" rtlCol="0">
            <a:spAutoFit/>
          </a:bodyPr>
          <a:lstStyle/>
          <a:p>
            <a:pPr algn="ctr"/>
            <a:r>
              <a:rPr lang="en-US" sz="2400" b="1" dirty="0" smtClean="0">
                <a:solidFill>
                  <a:srgbClr val="002060"/>
                </a:solidFill>
              </a:rPr>
              <a:t>Action 2</a:t>
            </a:r>
            <a:endParaRPr lang="en-US" sz="2400" b="1" dirty="0">
              <a:solidFill>
                <a:srgbClr val="002060"/>
              </a:solidFill>
            </a:endParaRPr>
          </a:p>
        </p:txBody>
      </p:sp>
      <p:cxnSp>
        <p:nvCxnSpPr>
          <p:cNvPr id="34" name="Straight Arrow Connector 33"/>
          <p:cNvCxnSpPr/>
          <p:nvPr/>
        </p:nvCxnSpPr>
        <p:spPr>
          <a:xfrm>
            <a:off x="2348565" y="3380034"/>
            <a:ext cx="0" cy="11381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5334000" y="3949113"/>
            <a:ext cx="0" cy="11381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2362200" y="4038600"/>
            <a:ext cx="2985435" cy="0"/>
          </a:xfrm>
          <a:prstGeom prst="straightConnector1">
            <a:avLst/>
          </a:prstGeom>
          <a:ln w="38100">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2365880" y="4939748"/>
            <a:ext cx="2985435" cy="0"/>
          </a:xfrm>
          <a:prstGeom prst="straightConnector1">
            <a:avLst/>
          </a:prstGeom>
          <a:ln w="38100">
            <a:solidFill>
              <a:srgbClr val="7030A0"/>
            </a:solidFill>
            <a:tailEnd type="arrow"/>
          </a:ln>
        </p:spPr>
        <p:style>
          <a:lnRef idx="1">
            <a:schemeClr val="accent1"/>
          </a:lnRef>
          <a:fillRef idx="0">
            <a:schemeClr val="accent1"/>
          </a:fillRef>
          <a:effectRef idx="0">
            <a:schemeClr val="accent1"/>
          </a:effectRef>
          <a:fontRef idx="minor">
            <a:schemeClr val="tx1"/>
          </a:fontRef>
        </p:style>
      </p:cxnSp>
      <p:grpSp>
        <p:nvGrpSpPr>
          <p:cNvPr id="64" name="Group 63"/>
          <p:cNvGrpSpPr/>
          <p:nvPr/>
        </p:nvGrpSpPr>
        <p:grpSpPr>
          <a:xfrm>
            <a:off x="2461698" y="4105810"/>
            <a:ext cx="2796102" cy="790649"/>
            <a:chOff x="2461698" y="4105810"/>
            <a:chExt cx="2796102" cy="790649"/>
          </a:xfrm>
        </p:grpSpPr>
        <p:cxnSp>
          <p:nvCxnSpPr>
            <p:cNvPr id="59" name="Straight Connector 58"/>
            <p:cNvCxnSpPr/>
            <p:nvPr/>
          </p:nvCxnSpPr>
          <p:spPr>
            <a:xfrm flipH="1">
              <a:off x="4666992" y="4464485"/>
              <a:ext cx="571499" cy="375335"/>
            </a:xfrm>
            <a:prstGeom prst="line">
              <a:avLst/>
            </a:prstGeom>
          </p:spPr>
          <p:style>
            <a:lnRef idx="1">
              <a:schemeClr val="accent1"/>
            </a:lnRef>
            <a:fillRef idx="0">
              <a:schemeClr val="accent1"/>
            </a:fillRef>
            <a:effectRef idx="0">
              <a:schemeClr val="accent1"/>
            </a:effectRef>
            <a:fontRef idx="minor">
              <a:schemeClr val="tx1"/>
            </a:fontRef>
          </p:style>
        </p:cxnSp>
        <p:grpSp>
          <p:nvGrpSpPr>
            <p:cNvPr id="63" name="Group 62"/>
            <p:cNvGrpSpPr/>
            <p:nvPr/>
          </p:nvGrpSpPr>
          <p:grpSpPr>
            <a:xfrm>
              <a:off x="2461698" y="4105810"/>
              <a:ext cx="2796102" cy="790649"/>
              <a:chOff x="2461698" y="4105810"/>
              <a:chExt cx="2796102" cy="790649"/>
            </a:xfrm>
          </p:grpSpPr>
          <p:cxnSp>
            <p:nvCxnSpPr>
              <p:cNvPr id="43" name="Straight Connector 42"/>
              <p:cNvCxnSpPr/>
              <p:nvPr/>
            </p:nvCxnSpPr>
            <p:spPr>
              <a:xfrm flipH="1">
                <a:off x="2756635" y="4121914"/>
                <a:ext cx="381000" cy="250012"/>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flipH="1">
                <a:off x="2713823" y="4140265"/>
                <a:ext cx="804812" cy="521270"/>
              </a:xfrm>
              <a:prstGeom prst="line">
                <a:avLst/>
              </a:prstGeom>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H="1">
                <a:off x="2905725" y="4152446"/>
                <a:ext cx="1060481" cy="68692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3329537" y="4152446"/>
                <a:ext cx="1090065" cy="686921"/>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3810000" y="4121914"/>
                <a:ext cx="1076430" cy="700784"/>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flipH="1">
                <a:off x="4167735" y="4209538"/>
                <a:ext cx="1090065" cy="686921"/>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flipH="1">
                <a:off x="2461698" y="4105810"/>
                <a:ext cx="381000" cy="250012"/>
              </a:xfrm>
              <a:prstGeom prst="line">
                <a:avLst/>
              </a:prstGeom>
            </p:spPr>
            <p:style>
              <a:lnRef idx="1">
                <a:schemeClr val="accent1"/>
              </a:lnRef>
              <a:fillRef idx="0">
                <a:schemeClr val="accent1"/>
              </a:fillRef>
              <a:effectRef idx="0">
                <a:schemeClr val="accent1"/>
              </a:effectRef>
              <a:fontRef idx="minor">
                <a:schemeClr val="tx1"/>
              </a:fontRef>
            </p:style>
          </p:cxnSp>
        </p:grpSp>
      </p:grpSp>
      <p:sp>
        <p:nvSpPr>
          <p:cNvPr id="39" name="Title 1"/>
          <p:cNvSpPr txBox="1">
            <a:spLocks/>
          </p:cNvSpPr>
          <p:nvPr/>
        </p:nvSpPr>
        <p:spPr>
          <a:xfrm>
            <a:off x="-16643" y="6235591"/>
            <a:ext cx="9101085" cy="563049"/>
          </a:xfrm>
          <a:prstGeom prst="rect">
            <a:avLst/>
          </a:prstGeom>
          <a:solidFill>
            <a:schemeClr val="bg1"/>
          </a:solidFill>
          <a:ln w="25400">
            <a:solidFill>
              <a:srgbClr val="FF0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lang="en-US" sz="2600" dirty="0" smtClean="0">
                <a:latin typeface="+mn-lt"/>
              </a:rPr>
              <a:t>3</a:t>
            </a:r>
            <a:r>
              <a:rPr lang="vi-VN" sz="2600" dirty="0" smtClean="0">
                <a:latin typeface="+mn-lt"/>
              </a:rPr>
              <a:t>. </a:t>
            </a:r>
            <a:r>
              <a:rPr lang="en-US" sz="2600" b="1" dirty="0" smtClean="0">
                <a:solidFill>
                  <a:srgbClr val="002060"/>
                </a:solidFill>
              </a:rPr>
              <a:t>Two actions</a:t>
            </a:r>
            <a:r>
              <a:rPr kumimoji="0" lang="en-US" sz="2600" b="1" i="0" u="none" strike="noStrike" kern="1200" cap="none" spc="0" normalizeH="0" baseline="0" noProof="0" dirty="0" smtClean="0">
                <a:ln>
                  <a:noFill/>
                </a:ln>
                <a:solidFill>
                  <a:srgbClr val="002060"/>
                </a:solidFill>
                <a:effectLst/>
                <a:uLnTx/>
                <a:uFillTx/>
              </a:rPr>
              <a:t> </a:t>
            </a:r>
            <a:r>
              <a:rPr kumimoji="0" lang="vi-VN" sz="2600" b="1" i="0" u="none" strike="noStrike" kern="1200" cap="none" spc="0" normalizeH="0" baseline="0" noProof="0" dirty="0" smtClean="0">
                <a:ln>
                  <a:noFill/>
                </a:ln>
                <a:solidFill>
                  <a:srgbClr val="0070C0"/>
                </a:solidFill>
                <a:effectLst/>
                <a:uLnTx/>
                <a:uFillTx/>
              </a:rPr>
              <a:t>w</a:t>
            </a:r>
            <a:r>
              <a:rPr kumimoji="0" lang="en-US" sz="2600" b="1" i="0" u="none" strike="noStrike" kern="1200" cap="none" spc="0" normalizeH="0" baseline="0" noProof="0" dirty="0" smtClean="0">
                <a:ln>
                  <a:noFill/>
                </a:ln>
                <a:solidFill>
                  <a:srgbClr val="0070C0"/>
                </a:solidFill>
                <a:effectLst/>
                <a:uLnTx/>
                <a:uFillTx/>
              </a:rPr>
              <a:t>ere</a:t>
            </a:r>
            <a:r>
              <a:rPr kumimoji="0" lang="vi-VN" sz="2600" b="1" i="0" u="none" strike="noStrike" kern="1200" cap="none" spc="0" normalizeH="0" baseline="0" noProof="0" dirty="0" smtClean="0">
                <a:ln>
                  <a:noFill/>
                </a:ln>
                <a:solidFill>
                  <a:srgbClr val="0070C0"/>
                </a:solidFill>
                <a:effectLst/>
                <a:uLnTx/>
                <a:uFillTx/>
              </a:rPr>
              <a:t> happening </a:t>
            </a:r>
            <a:r>
              <a:rPr kumimoji="0" lang="vi-VN" sz="2600" b="1" i="0" u="none" strike="noStrike" kern="1200" cap="none" spc="0" normalizeH="0" baseline="0" noProof="0" dirty="0" smtClean="0">
                <a:ln>
                  <a:noFill/>
                </a:ln>
                <a:solidFill>
                  <a:srgbClr val="FF0000"/>
                </a:solidFill>
                <a:effectLst/>
                <a:uLnTx/>
                <a:uFillTx/>
              </a:rPr>
              <a:t>at </a:t>
            </a:r>
            <a:r>
              <a:rPr kumimoji="0" lang="en-US" sz="2600" b="1" i="0" u="none" strike="noStrike" kern="1200" cap="none" spc="0" normalizeH="0" baseline="0" noProof="0" dirty="0" smtClean="0">
                <a:ln>
                  <a:noFill/>
                </a:ln>
                <a:solidFill>
                  <a:srgbClr val="FF0000"/>
                </a:solidFill>
                <a:effectLst/>
                <a:uLnTx/>
                <a:uFillTx/>
              </a:rPr>
              <a:t>the same</a:t>
            </a:r>
            <a:r>
              <a:rPr kumimoji="0" lang="vi-VN" sz="2600" b="1" i="0" u="none" strike="noStrike" kern="1200" cap="none" spc="0" normalizeH="0" baseline="0" noProof="0" dirty="0" smtClean="0">
                <a:ln>
                  <a:noFill/>
                </a:ln>
                <a:solidFill>
                  <a:srgbClr val="FF0000"/>
                </a:solidFill>
                <a:effectLst/>
                <a:uLnTx/>
                <a:uFillTx/>
              </a:rPr>
              <a:t> time </a:t>
            </a:r>
            <a:r>
              <a:rPr kumimoji="0" lang="vi-VN" sz="2600" b="1" i="0" u="none" strike="noStrike" kern="1200" cap="none" spc="0" normalizeH="0" baseline="0" noProof="0" dirty="0" smtClean="0">
                <a:ln>
                  <a:noFill/>
                </a:ln>
                <a:solidFill>
                  <a:srgbClr val="7030A0"/>
                </a:solidFill>
                <a:effectLst/>
                <a:uLnTx/>
                <a:uFillTx/>
              </a:rPr>
              <a:t>in the past.</a:t>
            </a:r>
            <a:endParaRPr kumimoji="0" lang="en-US" sz="2600" b="1" i="0" u="none" strike="noStrike" kern="1200" cap="none" spc="0" normalizeH="0" baseline="0" noProof="0" dirty="0">
              <a:ln>
                <a:noFill/>
              </a:ln>
              <a:solidFill>
                <a:srgbClr val="7030A0"/>
              </a:solidFill>
              <a:effectLst/>
              <a:uLnTx/>
              <a:uFillTx/>
            </a:endParaRPr>
          </a:p>
        </p:txBody>
      </p:sp>
    </p:spTree>
    <p:extLst>
      <p:ext uri="{BB962C8B-B14F-4D97-AF65-F5344CB8AC3E}">
        <p14:creationId xmlns:p14="http://schemas.microsoft.com/office/powerpoint/2010/main" val="3892100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par>
                                <p:cTn id="8" presetID="22" presetClass="entr" presetSubtype="8"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wipe(left)">
                                      <p:cBhvr>
                                        <p:cTn id="10" dur="500"/>
                                        <p:tgtEl>
                                          <p:spTgt spid="27"/>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barn(inVertical)">
                                      <p:cBhvr>
                                        <p:cTn id="13" dur="500"/>
                                        <p:tgtEl>
                                          <p:spTgt spid="29"/>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circle(in)">
                                      <p:cBhvr>
                                        <p:cTn id="16" dur="500"/>
                                        <p:tgtEl>
                                          <p:spTgt spid="3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500"/>
                                        <p:tgtEl>
                                          <p:spTgt spid="8"/>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par>
                                <p:cTn id="30" presetID="22" presetClass="entr" presetSubtype="1"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barn(inVertical)">
                                      <p:cBhvr>
                                        <p:cTn id="35" dur="500"/>
                                        <p:tgtEl>
                                          <p:spTgt spid="12"/>
                                        </p:tgtEl>
                                      </p:cBhvr>
                                    </p:animEffect>
                                  </p:childTnLst>
                                </p:cTn>
                              </p:par>
                              <p:par>
                                <p:cTn id="36" presetID="22" presetClass="entr" presetSubtype="8"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left)">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grpId="0" nodeType="click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circle(in)">
                                      <p:cBhvr>
                                        <p:cTn id="43" dur="500"/>
                                        <p:tgtEl>
                                          <p:spTgt spid="24"/>
                                        </p:tgtEl>
                                      </p:cBhvr>
                                    </p:animEffect>
                                  </p:childTnLst>
                                </p:cTn>
                              </p:par>
                              <p:par>
                                <p:cTn id="44" presetID="22" presetClass="entr" presetSubtype="8"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ipe(left)">
                                      <p:cBhvr>
                                        <p:cTn id="46" dur="500"/>
                                        <p:tgtEl>
                                          <p:spTgt spid="16"/>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nodeType="click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up)">
                                      <p:cBhvr>
                                        <p:cTn id="51" dur="500"/>
                                        <p:tgtEl>
                                          <p:spTgt spid="17"/>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down)">
                                      <p:cBhvr>
                                        <p:cTn id="54" dur="500"/>
                                        <p:tgtEl>
                                          <p:spTgt spid="20"/>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nodeType="click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up)">
                                      <p:cBhvr>
                                        <p:cTn id="59" dur="500"/>
                                        <p:tgtEl>
                                          <p:spTgt spid="18"/>
                                        </p:tgtEl>
                                      </p:cBhvr>
                                    </p:animEffect>
                                  </p:childTnLst>
                                </p:cTn>
                              </p:par>
                              <p:par>
                                <p:cTn id="60" presetID="6" presetClass="entr" presetSubtype="16"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circle(in)">
                                      <p:cBhvr>
                                        <p:cTn id="62" dur="2000"/>
                                        <p:tgtEl>
                                          <p:spTgt spid="21"/>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wipe(left)">
                                      <p:cBhvr>
                                        <p:cTn id="67" dur="500"/>
                                        <p:tgtEl>
                                          <p:spTgt spid="22"/>
                                        </p:tgtEl>
                                      </p:cBhvr>
                                    </p:animEffect>
                                  </p:childTnLst>
                                </p:cTn>
                              </p:par>
                            </p:childTnLst>
                          </p:cTn>
                        </p:par>
                      </p:childTnLst>
                    </p:cTn>
                  </p:par>
                  <p:par>
                    <p:cTn id="68" fill="hold">
                      <p:stCondLst>
                        <p:cond delay="indefinite"/>
                      </p:stCondLst>
                      <p:childTnLst>
                        <p:par>
                          <p:cTn id="69" fill="hold">
                            <p:stCondLst>
                              <p:cond delay="0"/>
                            </p:stCondLst>
                            <p:childTnLst>
                              <p:par>
                                <p:cTn id="70" presetID="16" presetClass="entr" presetSubtype="21" fill="hold" grpId="0" nodeType="click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barn(inVertical)">
                                      <p:cBhvr>
                                        <p:cTn id="72" dur="500"/>
                                        <p:tgtEl>
                                          <p:spTgt spid="19"/>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1" fill="hold" nodeType="click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wipe(up)">
                                      <p:cBhvr>
                                        <p:cTn id="77" dur="500"/>
                                        <p:tgtEl>
                                          <p:spTgt spid="34"/>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1" fill="hold" nodeType="clickEffect">
                                  <p:stCondLst>
                                    <p:cond delay="0"/>
                                  </p:stCondLst>
                                  <p:childTnLst>
                                    <p:set>
                                      <p:cBhvr>
                                        <p:cTn id="81" dur="1" fill="hold">
                                          <p:stCondLst>
                                            <p:cond delay="0"/>
                                          </p:stCondLst>
                                        </p:cTn>
                                        <p:tgtEl>
                                          <p:spTgt spid="37"/>
                                        </p:tgtEl>
                                        <p:attrNameLst>
                                          <p:attrName>style.visibility</p:attrName>
                                        </p:attrNameLst>
                                      </p:cBhvr>
                                      <p:to>
                                        <p:strVal val="visible"/>
                                      </p:to>
                                    </p:set>
                                    <p:animEffect transition="in" filter="wipe(up)">
                                      <p:cBhvr>
                                        <p:cTn id="82" dur="500"/>
                                        <p:tgtEl>
                                          <p:spTgt spid="37"/>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nodeType="clickEffect">
                                  <p:stCondLst>
                                    <p:cond delay="0"/>
                                  </p:stCondLst>
                                  <p:childTnLst>
                                    <p:set>
                                      <p:cBhvr>
                                        <p:cTn id="86" dur="1" fill="hold">
                                          <p:stCondLst>
                                            <p:cond delay="0"/>
                                          </p:stCondLst>
                                        </p:cTn>
                                        <p:tgtEl>
                                          <p:spTgt spid="38"/>
                                        </p:tgtEl>
                                        <p:attrNameLst>
                                          <p:attrName>style.visibility</p:attrName>
                                        </p:attrNameLst>
                                      </p:cBhvr>
                                      <p:to>
                                        <p:strVal val="visible"/>
                                      </p:to>
                                    </p:set>
                                    <p:animEffect transition="in" filter="wipe(left)">
                                      <p:cBhvr>
                                        <p:cTn id="87" dur="500"/>
                                        <p:tgtEl>
                                          <p:spTgt spid="38"/>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nodeType="clickEffect">
                                  <p:stCondLst>
                                    <p:cond delay="0"/>
                                  </p:stCondLst>
                                  <p:childTnLst>
                                    <p:set>
                                      <p:cBhvr>
                                        <p:cTn id="91" dur="1" fill="hold">
                                          <p:stCondLst>
                                            <p:cond delay="0"/>
                                          </p:stCondLst>
                                        </p:cTn>
                                        <p:tgtEl>
                                          <p:spTgt spid="41"/>
                                        </p:tgtEl>
                                        <p:attrNameLst>
                                          <p:attrName>style.visibility</p:attrName>
                                        </p:attrNameLst>
                                      </p:cBhvr>
                                      <p:to>
                                        <p:strVal val="visible"/>
                                      </p:to>
                                    </p:set>
                                    <p:animEffect transition="in" filter="wipe(left)">
                                      <p:cBhvr>
                                        <p:cTn id="92" dur="500"/>
                                        <p:tgtEl>
                                          <p:spTgt spid="41"/>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nodeType="clickEffect">
                                  <p:stCondLst>
                                    <p:cond delay="0"/>
                                  </p:stCondLst>
                                  <p:childTnLst>
                                    <p:set>
                                      <p:cBhvr>
                                        <p:cTn id="96" dur="1" fill="hold">
                                          <p:stCondLst>
                                            <p:cond delay="0"/>
                                          </p:stCondLst>
                                        </p:cTn>
                                        <p:tgtEl>
                                          <p:spTgt spid="64"/>
                                        </p:tgtEl>
                                        <p:attrNameLst>
                                          <p:attrName>style.visibility</p:attrName>
                                        </p:attrNameLst>
                                      </p:cBhvr>
                                      <p:to>
                                        <p:strVal val="visible"/>
                                      </p:to>
                                    </p:set>
                                    <p:animEffect transition="in" filter="wipe(left)">
                                      <p:cBhvr>
                                        <p:cTn id="97" dur="500"/>
                                        <p:tgtEl>
                                          <p:spTgt spid="64"/>
                                        </p:tgtEl>
                                      </p:cBhvr>
                                    </p:animEffect>
                                  </p:childTnLst>
                                </p:cTn>
                              </p:par>
                            </p:childTnLst>
                          </p:cTn>
                        </p:par>
                      </p:childTnLst>
                    </p:cTn>
                  </p:par>
                  <p:par>
                    <p:cTn id="98" fill="hold">
                      <p:stCondLst>
                        <p:cond delay="indefinite"/>
                      </p:stCondLst>
                      <p:childTnLst>
                        <p:par>
                          <p:cTn id="99" fill="hold">
                            <p:stCondLst>
                              <p:cond delay="0"/>
                            </p:stCondLst>
                            <p:childTnLst>
                              <p:par>
                                <p:cTn id="100" presetID="16" presetClass="entr" presetSubtype="21" fill="hold" grpId="0" nodeType="clickEffect">
                                  <p:stCondLst>
                                    <p:cond delay="0"/>
                                  </p:stCondLst>
                                  <p:childTnLst>
                                    <p:set>
                                      <p:cBhvr>
                                        <p:cTn id="101" dur="1" fill="hold">
                                          <p:stCondLst>
                                            <p:cond delay="0"/>
                                          </p:stCondLst>
                                        </p:cTn>
                                        <p:tgtEl>
                                          <p:spTgt spid="39"/>
                                        </p:tgtEl>
                                        <p:attrNameLst>
                                          <p:attrName>style.visibility</p:attrName>
                                        </p:attrNameLst>
                                      </p:cBhvr>
                                      <p:to>
                                        <p:strVal val="visible"/>
                                      </p:to>
                                    </p:set>
                                    <p:animEffect transition="in" filter="barn(inVertical)">
                                      <p:cBhvr>
                                        <p:cTn id="10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9" grpId="0"/>
      <p:bldP spid="20" grpId="0"/>
      <p:bldP spid="21" grpId="0"/>
      <p:bldP spid="24" grpId="0"/>
      <p:bldP spid="29" grpId="0"/>
      <p:bldP spid="31" grpId="0"/>
      <p:bldP spid="3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23019"/>
            <a:ext cx="1524000" cy="563562"/>
          </a:xfrm>
          <a:prstGeom prst="horizontalScroll">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2000" b="1" dirty="0" smtClean="0"/>
              <a:t>GRAMMAR</a:t>
            </a:r>
            <a:endParaRPr lang="en-US" sz="2000" b="1" dirty="0"/>
          </a:p>
        </p:txBody>
      </p:sp>
      <p:sp>
        <p:nvSpPr>
          <p:cNvPr id="5" name="Title 6"/>
          <p:cNvSpPr>
            <a:spLocks noGrp="1"/>
          </p:cNvSpPr>
          <p:nvPr>
            <p:ph idx="1"/>
          </p:nvPr>
        </p:nvSpPr>
        <p:spPr>
          <a:xfrm>
            <a:off x="3048000" y="304800"/>
            <a:ext cx="3810000" cy="609601"/>
          </a:xfrm>
          <a:solidFill>
            <a:srgbClr val="FFFF00"/>
          </a:solidFill>
        </p:spPr>
        <p:txBody>
          <a:bodyPr>
            <a:normAutofit fontScale="97500"/>
          </a:bodyPr>
          <a:lstStyle/>
          <a:p>
            <a:pPr algn="ctr">
              <a:buNone/>
            </a:pPr>
            <a:r>
              <a:rPr lang="vi-VN" sz="3200" b="1" dirty="0" smtClean="0">
                <a:solidFill>
                  <a:srgbClr val="FF0000"/>
                </a:solidFill>
              </a:rPr>
              <a:t>Past Continuous </a:t>
            </a:r>
            <a:endParaRPr lang="en-US" sz="3200" b="1" dirty="0">
              <a:solidFill>
                <a:srgbClr val="FF0000"/>
              </a:solidFill>
            </a:endParaRPr>
          </a:p>
        </p:txBody>
      </p:sp>
      <p:sp>
        <p:nvSpPr>
          <p:cNvPr id="6" name="Title 1"/>
          <p:cNvSpPr txBox="1">
            <a:spLocks/>
          </p:cNvSpPr>
          <p:nvPr/>
        </p:nvSpPr>
        <p:spPr>
          <a:xfrm>
            <a:off x="381000" y="2590800"/>
            <a:ext cx="8382000" cy="1096963"/>
          </a:xfrm>
          <a:prstGeom prst="rect">
            <a:avLst/>
          </a:prstGeom>
          <a:solidFill>
            <a:schemeClr val="bg1"/>
          </a:solidFill>
          <a:ln w="28575">
            <a:solidFill>
              <a:schemeClr val="bg1"/>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sz="2800" b="0" i="0" u="none" strike="noStrike" kern="1200" cap="none" spc="0" normalizeH="0" baseline="0" noProof="0" dirty="0" smtClean="0">
                <a:ln>
                  <a:noFill/>
                </a:ln>
                <a:solidFill>
                  <a:schemeClr val="tx1"/>
                </a:solidFill>
                <a:effectLst/>
                <a:uLnTx/>
                <a:uFillTx/>
                <a:latin typeface="+mj-lt"/>
                <a:ea typeface="+mj-ea"/>
                <a:cs typeface="+mj-cs"/>
              </a:rPr>
              <a:t> </a:t>
            </a:r>
            <a:r>
              <a:rPr kumimoji="0" lang="vi-VN" sz="2800" b="0" i="0" u="none" strike="noStrike" kern="1200" cap="none" spc="0" normalizeH="0" baseline="0" noProof="0" dirty="0" smtClean="0">
                <a:ln>
                  <a:noFill/>
                </a:ln>
                <a:solidFill>
                  <a:schemeClr val="tx1"/>
                </a:solidFill>
                <a:effectLst/>
                <a:uLnTx/>
                <a:uFillTx/>
                <a:latin typeface="+mj-lt"/>
                <a:ea typeface="+mj-ea"/>
                <a:cs typeface="+mj-cs"/>
              </a:rPr>
              <a:t>1. </a:t>
            </a:r>
            <a:r>
              <a:rPr kumimoji="0" lang="en-US" sz="2800" b="1" i="0" u="none" strike="noStrike" kern="1200" cap="none" spc="0" normalizeH="0" baseline="0" noProof="0" dirty="0" smtClean="0">
                <a:ln>
                  <a:noFill/>
                </a:ln>
                <a:solidFill>
                  <a:srgbClr val="002060"/>
                </a:solidFill>
                <a:effectLst/>
                <a:uLnTx/>
                <a:uFillTx/>
                <a:latin typeface="+mj-lt"/>
                <a:ea typeface="+mj-ea"/>
                <a:cs typeface="+mj-cs"/>
              </a:rPr>
              <a:t>An action </a:t>
            </a:r>
            <a:r>
              <a:rPr kumimoji="0" lang="vi-VN" sz="2800" b="1" i="0" u="none" strike="noStrike" kern="1200" cap="none" spc="0" normalizeH="0" baseline="0" noProof="0" dirty="0" smtClean="0">
                <a:ln>
                  <a:noFill/>
                </a:ln>
                <a:solidFill>
                  <a:srgbClr val="002060"/>
                </a:solidFill>
                <a:effectLst/>
                <a:uLnTx/>
                <a:uFillTx/>
                <a:latin typeface="+mj-lt"/>
                <a:ea typeface="+mj-ea"/>
                <a:cs typeface="+mj-cs"/>
              </a:rPr>
              <a:t>was </a:t>
            </a:r>
            <a:r>
              <a:rPr kumimoji="0" lang="en-US" sz="2800" b="1" i="0" u="none" strike="noStrike" kern="1200" cap="none" spc="0" normalizeH="0" baseline="0" noProof="0" dirty="0" smtClean="0">
                <a:ln>
                  <a:noFill/>
                </a:ln>
                <a:solidFill>
                  <a:srgbClr val="FF0000"/>
                </a:solidFill>
                <a:effectLst/>
                <a:uLnTx/>
                <a:uFillTx/>
                <a:latin typeface="+mj-lt"/>
                <a:ea typeface="+mj-ea"/>
                <a:cs typeface="+mj-cs"/>
              </a:rPr>
              <a:t>in progress </a:t>
            </a:r>
            <a:r>
              <a:rPr kumimoji="0" lang="en-US" sz="2800" b="1" i="1" u="none" strike="noStrike" kern="1200" cap="none" spc="0" normalizeH="0" baseline="0" noProof="0" dirty="0" smtClean="0">
                <a:ln>
                  <a:noFill/>
                </a:ln>
                <a:solidFill>
                  <a:srgbClr val="002060"/>
                </a:solidFill>
                <a:effectLst/>
                <a:uLnTx/>
                <a:uFillTx/>
                <a:latin typeface="+mj-lt"/>
                <a:ea typeface="+mj-ea"/>
                <a:cs typeface="+mj-cs"/>
              </a:rPr>
              <a:t>when another action </a:t>
            </a:r>
            <a:r>
              <a:rPr kumimoji="0" lang="en-US" sz="2800" b="1" i="1" u="none" strike="noStrike" kern="1200" cap="none" spc="0" normalizeH="0" baseline="0" noProof="0" dirty="0" smtClean="0">
                <a:ln>
                  <a:noFill/>
                </a:ln>
                <a:solidFill>
                  <a:srgbClr val="C00000"/>
                </a:solidFill>
                <a:effectLst/>
                <a:uLnTx/>
                <a:uFillTx/>
                <a:latin typeface="+mj-lt"/>
                <a:ea typeface="+mj-ea"/>
                <a:cs typeface="+mj-cs"/>
              </a:rPr>
              <a:t>happened and interrupted </a:t>
            </a:r>
            <a:r>
              <a:rPr kumimoji="0" lang="en-US" sz="2800" b="1" i="1" u="none" strike="noStrike" kern="1200" cap="none" spc="0" normalizeH="0" baseline="0" noProof="0" dirty="0" smtClean="0">
                <a:ln>
                  <a:noFill/>
                </a:ln>
                <a:solidFill>
                  <a:srgbClr val="002060"/>
                </a:solidFill>
                <a:effectLst/>
                <a:uLnTx/>
                <a:uFillTx/>
                <a:latin typeface="+mj-lt"/>
                <a:ea typeface="+mj-ea"/>
                <a:cs typeface="+mj-cs"/>
              </a:rPr>
              <a:t>it </a:t>
            </a:r>
            <a:r>
              <a:rPr kumimoji="0" lang="en-US" sz="2800" b="1" i="0" u="none" strike="noStrike" kern="1200" cap="none" spc="0" normalizeH="0" baseline="0" noProof="0" dirty="0" smtClean="0">
                <a:ln>
                  <a:noFill/>
                </a:ln>
                <a:solidFill>
                  <a:srgbClr val="7030A0"/>
                </a:solidFill>
                <a:effectLst/>
                <a:uLnTx/>
                <a:uFillTx/>
                <a:latin typeface="+mj-lt"/>
                <a:ea typeface="+mj-ea"/>
                <a:cs typeface="+mj-cs"/>
              </a:rPr>
              <a:t>in the past</a:t>
            </a:r>
            <a:endParaRPr kumimoji="0" lang="en-US" sz="2800" b="1" i="0" u="none" strike="noStrike" kern="1200" cap="none" spc="0" normalizeH="0" baseline="0" noProof="0" dirty="0">
              <a:ln>
                <a:noFill/>
              </a:ln>
              <a:solidFill>
                <a:srgbClr val="7030A0"/>
              </a:solidFill>
              <a:effectLst/>
              <a:uLnTx/>
              <a:uFillTx/>
              <a:latin typeface="+mj-lt"/>
              <a:ea typeface="+mj-ea"/>
              <a:cs typeface="+mj-cs"/>
            </a:endParaRPr>
          </a:p>
        </p:txBody>
      </p:sp>
      <p:sp>
        <p:nvSpPr>
          <p:cNvPr id="7" name="Title 1"/>
          <p:cNvSpPr txBox="1">
            <a:spLocks/>
          </p:cNvSpPr>
          <p:nvPr/>
        </p:nvSpPr>
        <p:spPr>
          <a:xfrm>
            <a:off x="417443" y="4890052"/>
            <a:ext cx="8763000" cy="1066800"/>
          </a:xfrm>
          <a:prstGeom prst="rect">
            <a:avLst/>
          </a:prstGeom>
          <a:solidFill>
            <a:schemeClr val="bg1"/>
          </a:solidFill>
          <a:ln>
            <a:solidFill>
              <a:schemeClr val="bg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lang="en-US" sz="2800" dirty="0" smtClean="0">
                <a:latin typeface="+mn-lt"/>
              </a:rPr>
              <a:t>3</a:t>
            </a:r>
            <a:r>
              <a:rPr lang="vi-VN" sz="2800" dirty="0" smtClean="0">
                <a:latin typeface="+mn-lt"/>
              </a:rPr>
              <a:t>. </a:t>
            </a:r>
            <a:r>
              <a:rPr lang="en-US" sz="2800" b="1" dirty="0" smtClean="0">
                <a:solidFill>
                  <a:srgbClr val="002060"/>
                </a:solidFill>
              </a:rPr>
              <a:t>Two actions</a:t>
            </a:r>
            <a:r>
              <a:rPr kumimoji="0" lang="en-US" sz="2800" b="1" i="0" u="none" strike="noStrike" kern="1200" cap="none" spc="0" normalizeH="0" baseline="0" noProof="0" dirty="0" smtClean="0">
                <a:ln>
                  <a:noFill/>
                </a:ln>
                <a:solidFill>
                  <a:srgbClr val="002060"/>
                </a:solidFill>
                <a:effectLst/>
                <a:uLnTx/>
                <a:uFillTx/>
              </a:rPr>
              <a:t> </a:t>
            </a:r>
            <a:r>
              <a:rPr kumimoji="0" lang="vi-VN" sz="2800" b="1" i="0" u="none" strike="noStrike" kern="1200" cap="none" spc="0" normalizeH="0" baseline="0" noProof="0" dirty="0" smtClean="0">
                <a:ln>
                  <a:noFill/>
                </a:ln>
                <a:solidFill>
                  <a:srgbClr val="0070C0"/>
                </a:solidFill>
                <a:effectLst/>
                <a:uLnTx/>
                <a:uFillTx/>
              </a:rPr>
              <a:t>w</a:t>
            </a:r>
            <a:r>
              <a:rPr kumimoji="0" lang="en-US" sz="2800" b="1" i="0" u="none" strike="noStrike" kern="1200" cap="none" spc="0" normalizeH="0" baseline="0" noProof="0" dirty="0" smtClean="0">
                <a:ln>
                  <a:noFill/>
                </a:ln>
                <a:solidFill>
                  <a:srgbClr val="0070C0"/>
                </a:solidFill>
                <a:effectLst/>
                <a:uLnTx/>
                <a:uFillTx/>
              </a:rPr>
              <a:t>ere</a:t>
            </a:r>
            <a:r>
              <a:rPr kumimoji="0" lang="vi-VN" sz="2800" b="1" i="0" u="none" strike="noStrike" kern="1200" cap="none" spc="0" normalizeH="0" baseline="0" noProof="0" dirty="0" smtClean="0">
                <a:ln>
                  <a:noFill/>
                </a:ln>
                <a:solidFill>
                  <a:srgbClr val="0070C0"/>
                </a:solidFill>
                <a:effectLst/>
                <a:uLnTx/>
                <a:uFillTx/>
              </a:rPr>
              <a:t> happening </a:t>
            </a:r>
            <a:r>
              <a:rPr kumimoji="0" lang="vi-VN" sz="2800" b="1" i="0" u="none" strike="noStrike" kern="1200" cap="none" spc="0" normalizeH="0" baseline="0" noProof="0" dirty="0" smtClean="0">
                <a:ln>
                  <a:noFill/>
                </a:ln>
                <a:solidFill>
                  <a:srgbClr val="FF0000"/>
                </a:solidFill>
                <a:effectLst/>
                <a:uLnTx/>
                <a:uFillTx/>
              </a:rPr>
              <a:t>at </a:t>
            </a:r>
            <a:r>
              <a:rPr kumimoji="0" lang="en-US" sz="2800" b="1" i="0" u="none" strike="noStrike" kern="1200" cap="none" spc="0" normalizeH="0" baseline="0" noProof="0" dirty="0" smtClean="0">
                <a:ln>
                  <a:noFill/>
                </a:ln>
                <a:solidFill>
                  <a:srgbClr val="FF0000"/>
                </a:solidFill>
                <a:effectLst/>
                <a:uLnTx/>
                <a:uFillTx/>
              </a:rPr>
              <a:t>the same</a:t>
            </a:r>
            <a:r>
              <a:rPr kumimoji="0" lang="vi-VN" sz="2800" b="1" i="0" u="none" strike="noStrike" kern="1200" cap="none" spc="0" normalizeH="0" baseline="0" noProof="0" dirty="0" smtClean="0">
                <a:ln>
                  <a:noFill/>
                </a:ln>
                <a:solidFill>
                  <a:srgbClr val="FF0000"/>
                </a:solidFill>
                <a:effectLst/>
                <a:uLnTx/>
                <a:uFillTx/>
              </a:rPr>
              <a:t> time </a:t>
            </a:r>
            <a:r>
              <a:rPr kumimoji="0" lang="vi-VN" sz="2800" b="1" i="0" u="none" strike="noStrike" kern="1200" cap="none" spc="0" normalizeH="0" baseline="0" noProof="0" dirty="0" smtClean="0">
                <a:ln>
                  <a:noFill/>
                </a:ln>
                <a:solidFill>
                  <a:srgbClr val="7030A0"/>
                </a:solidFill>
                <a:effectLst/>
                <a:uLnTx/>
                <a:uFillTx/>
              </a:rPr>
              <a:t>in the past.</a:t>
            </a:r>
            <a:r>
              <a:rPr kumimoji="0" lang="en-US" sz="2800" b="1" i="0" u="none" strike="noStrike" kern="1200" cap="none" spc="0" normalizeH="0" baseline="0" noProof="0" dirty="0" smtClean="0">
                <a:ln>
                  <a:noFill/>
                </a:ln>
                <a:solidFill>
                  <a:srgbClr val="7030A0"/>
                </a:solidFill>
                <a:effectLst/>
                <a:uLnTx/>
                <a:uFillTx/>
              </a:rPr>
              <a:t> They are </a:t>
            </a:r>
            <a:r>
              <a:rPr kumimoji="0" lang="en-US" sz="2800" b="1" i="0" u="none" strike="noStrike" kern="1200" cap="none" spc="0" normalizeH="0" baseline="0" noProof="0" dirty="0" smtClean="0">
                <a:ln>
                  <a:noFill/>
                </a:ln>
                <a:solidFill>
                  <a:srgbClr val="FF0000"/>
                </a:solidFill>
                <a:effectLst/>
                <a:uLnTx/>
                <a:uFillTx/>
              </a:rPr>
              <a:t>parallel </a:t>
            </a:r>
            <a:r>
              <a:rPr kumimoji="0" lang="en-US" sz="2800" b="1" i="0" u="none" strike="noStrike" kern="1200" cap="none" spc="0" normalizeH="0" baseline="0" noProof="0" dirty="0" smtClean="0">
                <a:ln>
                  <a:noFill/>
                </a:ln>
                <a:solidFill>
                  <a:srgbClr val="7030A0"/>
                </a:solidFill>
                <a:effectLst/>
                <a:uLnTx/>
                <a:uFillTx/>
              </a:rPr>
              <a:t>with each other.</a:t>
            </a:r>
            <a:endParaRPr kumimoji="0" lang="en-US" sz="2800" b="1" i="0" u="none" strike="noStrike" kern="1200" cap="none" spc="0" normalizeH="0" baseline="0" noProof="0" dirty="0">
              <a:ln>
                <a:noFill/>
              </a:ln>
              <a:solidFill>
                <a:srgbClr val="7030A0"/>
              </a:solidFill>
              <a:effectLst/>
              <a:uLnTx/>
              <a:uFillTx/>
            </a:endParaRPr>
          </a:p>
        </p:txBody>
      </p:sp>
      <p:sp>
        <p:nvSpPr>
          <p:cNvPr id="8" name="Title 1"/>
          <p:cNvSpPr txBox="1">
            <a:spLocks/>
          </p:cNvSpPr>
          <p:nvPr/>
        </p:nvSpPr>
        <p:spPr>
          <a:xfrm>
            <a:off x="1676400" y="1371600"/>
            <a:ext cx="5638800" cy="639763"/>
          </a:xfrm>
          <a:prstGeom prst="rect">
            <a:avLst/>
          </a:prstGeom>
          <a:solidFill>
            <a:schemeClr val="bg1"/>
          </a:solidFill>
          <a:ln>
            <a:solidFill>
              <a:schemeClr val="bg1"/>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002060"/>
                </a:solidFill>
                <a:effectLst/>
                <a:uLnTx/>
                <a:uFillTx/>
                <a:latin typeface="+mj-lt"/>
                <a:ea typeface="+mj-ea"/>
                <a:cs typeface="+mj-cs"/>
              </a:rPr>
              <a:t>When do we use past continuous?</a:t>
            </a:r>
            <a:endParaRPr kumimoji="0" lang="en-US" sz="2800" b="1" i="0" u="none" strike="noStrike" kern="1200" cap="none" spc="0" normalizeH="0" baseline="0" noProof="0" dirty="0">
              <a:ln>
                <a:noFill/>
              </a:ln>
              <a:solidFill>
                <a:srgbClr val="002060"/>
              </a:solidFill>
              <a:effectLst/>
              <a:uLnTx/>
              <a:uFillTx/>
              <a:latin typeface="+mj-lt"/>
              <a:ea typeface="+mj-ea"/>
              <a:cs typeface="+mj-cs"/>
            </a:endParaRP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66800"/>
            <a:ext cx="905507"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itle 1"/>
          <p:cNvSpPr txBox="1">
            <a:spLocks/>
          </p:cNvSpPr>
          <p:nvPr/>
        </p:nvSpPr>
        <p:spPr>
          <a:xfrm>
            <a:off x="452753" y="3969026"/>
            <a:ext cx="8763000" cy="639763"/>
          </a:xfrm>
          <a:prstGeom prst="rect">
            <a:avLst/>
          </a:prstGeom>
          <a:solidFill>
            <a:schemeClr val="bg1"/>
          </a:solidFill>
          <a:ln>
            <a:solidFill>
              <a:schemeClr val="bg1"/>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lang="vi-VN" sz="2800" dirty="0" smtClean="0"/>
              <a:t>2. </a:t>
            </a:r>
            <a:r>
              <a:rPr kumimoji="0" lang="en-US" sz="2800" b="1" i="0" u="none" strike="noStrike" kern="1200" cap="none" spc="0" normalizeH="0" baseline="0" noProof="0" dirty="0" smtClean="0">
                <a:ln>
                  <a:noFill/>
                </a:ln>
                <a:solidFill>
                  <a:srgbClr val="002060"/>
                </a:solidFill>
                <a:effectLst/>
                <a:uLnTx/>
                <a:uFillTx/>
                <a:latin typeface="+mj-lt"/>
                <a:ea typeface="+mj-ea"/>
                <a:cs typeface="+mj-cs"/>
              </a:rPr>
              <a:t>An action </a:t>
            </a:r>
            <a:r>
              <a:rPr kumimoji="0" lang="vi-VN" sz="2800" b="1" i="0" u="none" strike="noStrike" kern="1200" cap="none" spc="0" normalizeH="0" baseline="0" noProof="0" dirty="0" smtClean="0">
                <a:ln>
                  <a:noFill/>
                </a:ln>
                <a:solidFill>
                  <a:srgbClr val="00B050"/>
                </a:solidFill>
                <a:effectLst/>
                <a:uLnTx/>
                <a:uFillTx/>
                <a:latin typeface="+mj-lt"/>
                <a:ea typeface="+mj-ea"/>
                <a:cs typeface="+mj-cs"/>
              </a:rPr>
              <a:t>was happening </a:t>
            </a:r>
            <a:r>
              <a:rPr kumimoji="0" lang="vi-VN" sz="2800" b="1" i="0" u="none" strike="noStrike" kern="1200" cap="none" spc="0" normalizeH="0" baseline="0" noProof="0" dirty="0" smtClean="0">
                <a:ln>
                  <a:noFill/>
                </a:ln>
                <a:solidFill>
                  <a:srgbClr val="FF0000"/>
                </a:solidFill>
                <a:effectLst/>
                <a:uLnTx/>
                <a:uFillTx/>
                <a:latin typeface="+mj-lt"/>
                <a:ea typeface="+mj-ea"/>
                <a:cs typeface="+mj-cs"/>
              </a:rPr>
              <a:t>at a specific time </a:t>
            </a:r>
            <a:r>
              <a:rPr kumimoji="0" lang="vi-VN" sz="2800" b="1" i="0" u="none" strike="noStrike" kern="1200" cap="none" spc="0" normalizeH="0" baseline="0" noProof="0" dirty="0" smtClean="0">
                <a:ln>
                  <a:noFill/>
                </a:ln>
                <a:solidFill>
                  <a:srgbClr val="7030A0"/>
                </a:solidFill>
                <a:effectLst/>
                <a:uLnTx/>
                <a:uFillTx/>
                <a:latin typeface="+mj-lt"/>
                <a:ea typeface="+mj-ea"/>
                <a:cs typeface="+mj-cs"/>
              </a:rPr>
              <a:t>in the past.</a:t>
            </a:r>
            <a:endParaRPr kumimoji="0" lang="en-US" sz="2800" b="1" i="0" u="none" strike="noStrike" kern="1200" cap="none" spc="0" normalizeH="0" baseline="0" noProof="0" dirty="0">
              <a:ln>
                <a:noFill/>
              </a:ln>
              <a:solidFill>
                <a:srgbClr val="7030A0"/>
              </a:solidFill>
              <a:effectLst/>
              <a:uLnTx/>
              <a:uFillTx/>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1143000" y="1219200"/>
          <a:ext cx="7086599" cy="4800600"/>
        </p:xfrm>
        <a:graphic>
          <a:graphicData uri="http://schemas.openxmlformats.org/drawingml/2006/table">
            <a:tbl>
              <a:tblPr firstRow="1" bandRow="1">
                <a:tableStyleId>{5C22544A-7EE6-4342-B048-85BDC9FD1C3A}</a:tableStyleId>
              </a:tblPr>
              <a:tblGrid>
                <a:gridCol w="1767071"/>
                <a:gridCol w="2031727"/>
                <a:gridCol w="1866515"/>
                <a:gridCol w="128018"/>
                <a:gridCol w="1293268"/>
              </a:tblGrid>
              <a:tr h="511307">
                <a:tc gridSpan="5">
                  <a:txBody>
                    <a:bodyPr/>
                    <a:lstStyle/>
                    <a:p>
                      <a:pPr algn="ctr"/>
                      <a:r>
                        <a:rPr lang="vi-VN" sz="2400" dirty="0" smtClean="0">
                          <a:solidFill>
                            <a:schemeClr val="bg1"/>
                          </a:solidFill>
                        </a:rPr>
                        <a:t>FORMS</a:t>
                      </a:r>
                      <a:endParaRPr lang="en-US" sz="2400" dirty="0">
                        <a:solidFill>
                          <a:schemeClr val="bg1"/>
                        </a:solidFill>
                      </a:endParaRPr>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a:p>
                  </a:txBody>
                  <a:tcPr/>
                </a:tc>
              </a:tr>
              <a:tr h="414726">
                <a:tc rowSpan="2">
                  <a:txBody>
                    <a:bodyPr/>
                    <a:lstStyle/>
                    <a:p>
                      <a:endParaRPr lang="vi-VN" b="1" dirty="0" smtClean="0">
                        <a:solidFill>
                          <a:srgbClr val="002060"/>
                        </a:solidFill>
                      </a:endParaRPr>
                    </a:p>
                    <a:p>
                      <a:pPr algn="ctr"/>
                      <a:r>
                        <a:rPr lang="vi-VN" sz="2000" b="1" dirty="0" smtClean="0">
                          <a:solidFill>
                            <a:srgbClr val="FF0000"/>
                          </a:solidFill>
                        </a:rPr>
                        <a:t>Positive</a:t>
                      </a:r>
                      <a:endParaRPr lang="en-US" sz="2000" b="1" dirty="0">
                        <a:solidFill>
                          <a:srgbClr val="FF0000"/>
                        </a:solidFill>
                      </a:endParaRPr>
                    </a:p>
                  </a:txBody>
                  <a:tcPr>
                    <a:solidFill>
                      <a:schemeClr val="accent4">
                        <a:lumMod val="20000"/>
                        <a:lumOff val="80000"/>
                      </a:schemeClr>
                    </a:solidFill>
                  </a:tcPr>
                </a:tc>
                <a:tc>
                  <a:txBody>
                    <a:bodyPr/>
                    <a:lstStyle/>
                    <a:p>
                      <a:pPr algn="ctr">
                        <a:spcBef>
                          <a:spcPts val="600"/>
                        </a:spcBef>
                      </a:pPr>
                      <a:r>
                        <a:rPr lang="vi-VN" b="1" dirty="0" smtClean="0">
                          <a:solidFill>
                            <a:schemeClr val="accent6">
                              <a:lumMod val="50000"/>
                            </a:schemeClr>
                          </a:solidFill>
                        </a:rPr>
                        <a:t>I/He/</a:t>
                      </a:r>
                      <a:r>
                        <a:rPr lang="vi-VN" b="1" baseline="0" dirty="0" smtClean="0">
                          <a:solidFill>
                            <a:schemeClr val="accent6">
                              <a:lumMod val="50000"/>
                            </a:schemeClr>
                          </a:solidFill>
                        </a:rPr>
                        <a:t> She/It</a:t>
                      </a:r>
                      <a:endParaRPr lang="en-US" b="1" dirty="0">
                        <a:solidFill>
                          <a:schemeClr val="accent6">
                            <a:lumMod val="50000"/>
                          </a:schemeClr>
                        </a:solidFill>
                      </a:endParaRPr>
                    </a:p>
                  </a:txBody>
                  <a:tcPr>
                    <a:solidFill>
                      <a:schemeClr val="accent4">
                        <a:lumMod val="20000"/>
                        <a:lumOff val="80000"/>
                      </a:schemeClr>
                    </a:solidFill>
                  </a:tcPr>
                </a:tc>
                <a:tc>
                  <a:txBody>
                    <a:bodyPr/>
                    <a:lstStyle/>
                    <a:p>
                      <a:pPr algn="ctr">
                        <a:spcBef>
                          <a:spcPts val="600"/>
                        </a:spcBef>
                      </a:pPr>
                      <a:r>
                        <a:rPr lang="vi-VN" b="1" dirty="0" smtClean="0">
                          <a:solidFill>
                            <a:schemeClr val="accent6">
                              <a:lumMod val="50000"/>
                            </a:schemeClr>
                          </a:solidFill>
                        </a:rPr>
                        <a:t>was</a:t>
                      </a:r>
                      <a:endParaRPr lang="en-US" b="1" dirty="0">
                        <a:solidFill>
                          <a:schemeClr val="accent6">
                            <a:lumMod val="50000"/>
                          </a:schemeClr>
                        </a:solidFill>
                      </a:endParaRPr>
                    </a:p>
                  </a:txBody>
                  <a:tcPr>
                    <a:solidFill>
                      <a:schemeClr val="accent4">
                        <a:lumMod val="20000"/>
                        <a:lumOff val="80000"/>
                      </a:schemeClr>
                    </a:solidFill>
                  </a:tcPr>
                </a:tc>
                <a:tc rowSpan="2" gridSpan="2">
                  <a:txBody>
                    <a:bodyPr/>
                    <a:lstStyle/>
                    <a:p>
                      <a:pPr algn="ctr">
                        <a:lnSpc>
                          <a:spcPct val="150000"/>
                        </a:lnSpc>
                        <a:spcBef>
                          <a:spcPts val="1800"/>
                        </a:spcBef>
                      </a:pPr>
                      <a:r>
                        <a:rPr lang="vi-VN" b="1" dirty="0" smtClean="0">
                          <a:solidFill>
                            <a:srgbClr val="7030A0"/>
                          </a:solidFill>
                        </a:rPr>
                        <a:t>V-ing</a:t>
                      </a:r>
                      <a:endParaRPr lang="en-US" b="1" dirty="0">
                        <a:solidFill>
                          <a:srgbClr val="7030A0"/>
                        </a:solidFill>
                      </a:endParaRPr>
                    </a:p>
                  </a:txBody>
                  <a:tcPr>
                    <a:solidFill>
                      <a:schemeClr val="accent4">
                        <a:lumMod val="20000"/>
                        <a:lumOff val="80000"/>
                      </a:schemeClr>
                    </a:solidFill>
                  </a:tcPr>
                </a:tc>
                <a:tc rowSpan="2" hMerge="1">
                  <a:txBody>
                    <a:bodyPr/>
                    <a:lstStyle/>
                    <a:p>
                      <a:endParaRPr lang="en-US"/>
                    </a:p>
                  </a:txBody>
                  <a:tcPr/>
                </a:tc>
              </a:tr>
              <a:tr h="562437">
                <a:tc vMerge="1">
                  <a:txBody>
                    <a:bodyPr/>
                    <a:lstStyle/>
                    <a:p>
                      <a:endParaRPr lang="en-US" dirty="0"/>
                    </a:p>
                  </a:txBody>
                  <a:tcPr/>
                </a:tc>
                <a:tc>
                  <a:txBody>
                    <a:bodyPr/>
                    <a:lstStyle/>
                    <a:p>
                      <a:pPr algn="ctr">
                        <a:lnSpc>
                          <a:spcPct val="150000"/>
                        </a:lnSpc>
                        <a:spcBef>
                          <a:spcPts val="600"/>
                        </a:spcBef>
                      </a:pPr>
                      <a:r>
                        <a:rPr lang="vi-VN" b="1" dirty="0" smtClean="0">
                          <a:solidFill>
                            <a:srgbClr val="002060"/>
                          </a:solidFill>
                        </a:rPr>
                        <a:t>You/ We/ They</a:t>
                      </a:r>
                      <a:endParaRPr lang="en-US" b="1" dirty="0">
                        <a:solidFill>
                          <a:srgbClr val="002060"/>
                        </a:solidFill>
                      </a:endParaRPr>
                    </a:p>
                  </a:txBody>
                  <a:tcPr>
                    <a:solidFill>
                      <a:schemeClr val="accent4">
                        <a:lumMod val="20000"/>
                        <a:lumOff val="80000"/>
                      </a:schemeClr>
                    </a:solidFill>
                  </a:tcPr>
                </a:tc>
                <a:tc>
                  <a:txBody>
                    <a:bodyPr/>
                    <a:lstStyle/>
                    <a:p>
                      <a:pPr algn="ctr">
                        <a:lnSpc>
                          <a:spcPct val="150000"/>
                        </a:lnSpc>
                        <a:spcBef>
                          <a:spcPts val="600"/>
                        </a:spcBef>
                      </a:pPr>
                      <a:r>
                        <a:rPr lang="vi-VN" b="1" dirty="0" smtClean="0">
                          <a:solidFill>
                            <a:srgbClr val="002060"/>
                          </a:solidFill>
                        </a:rPr>
                        <a:t>were</a:t>
                      </a:r>
                      <a:endParaRPr lang="en-US" b="1" dirty="0">
                        <a:solidFill>
                          <a:srgbClr val="002060"/>
                        </a:solidFill>
                      </a:endParaRPr>
                    </a:p>
                  </a:txBody>
                  <a:tcPr>
                    <a:solidFill>
                      <a:schemeClr val="accent4">
                        <a:lumMod val="20000"/>
                        <a:lumOff val="80000"/>
                      </a:schemeClr>
                    </a:solidFill>
                  </a:tcPr>
                </a:tc>
                <a:tc gridSpan="2" vMerge="1">
                  <a:txBody>
                    <a:bodyPr/>
                    <a:lstStyle/>
                    <a:p>
                      <a:pPr algn="ctr">
                        <a:lnSpc>
                          <a:spcPct val="150000"/>
                        </a:lnSpc>
                        <a:spcBef>
                          <a:spcPts val="600"/>
                        </a:spcBef>
                      </a:pPr>
                      <a:endParaRPr lang="en-US" b="1" dirty="0">
                        <a:solidFill>
                          <a:srgbClr val="002060"/>
                        </a:solidFill>
                      </a:endParaRPr>
                    </a:p>
                  </a:txBody>
                  <a:tcPr>
                    <a:solidFill>
                      <a:schemeClr val="accent4">
                        <a:lumMod val="20000"/>
                        <a:lumOff val="80000"/>
                      </a:schemeClr>
                    </a:solidFill>
                  </a:tcPr>
                </a:tc>
                <a:tc hMerge="1" vMerge="1">
                  <a:txBody>
                    <a:bodyPr/>
                    <a:lstStyle/>
                    <a:p>
                      <a:endParaRPr lang="en-US"/>
                    </a:p>
                  </a:txBody>
                  <a:tcPr/>
                </a:tc>
              </a:tr>
              <a:tr h="409045">
                <a:tc gridSpan="5">
                  <a:txBody>
                    <a:bodyPr/>
                    <a:lstStyle/>
                    <a:p>
                      <a:endParaRPr lang="en-US" dirty="0"/>
                    </a:p>
                  </a:txBody>
                  <a:tcPr>
                    <a:solidFill>
                      <a:srgbClr val="D0D8E8"/>
                    </a:solidFill>
                  </a:tcPr>
                </a:tc>
                <a:tc hMerge="1">
                  <a:txBody>
                    <a:bodyPr/>
                    <a:lstStyle/>
                    <a:p>
                      <a:pPr algn="ctr">
                        <a:spcBef>
                          <a:spcPts val="600"/>
                        </a:spcBef>
                      </a:pPr>
                      <a:endParaRPr lang="en-US" dirty="0"/>
                    </a:p>
                  </a:txBody>
                  <a:tcPr>
                    <a:solidFill>
                      <a:srgbClr val="D0D8E8"/>
                    </a:solidFill>
                  </a:tcPr>
                </a:tc>
                <a:tc hMerge="1">
                  <a:txBody>
                    <a:bodyPr/>
                    <a:lstStyle/>
                    <a:p>
                      <a:pPr algn="ctr">
                        <a:spcBef>
                          <a:spcPts val="600"/>
                        </a:spcBef>
                      </a:pPr>
                      <a:endParaRPr lang="en-US" dirty="0"/>
                    </a:p>
                  </a:txBody>
                  <a:tcPr>
                    <a:solidFill>
                      <a:srgbClr val="D0D8E8"/>
                    </a:solidFill>
                  </a:tcPr>
                </a:tc>
                <a:tc hMerge="1">
                  <a:txBody>
                    <a:bodyPr/>
                    <a:lstStyle/>
                    <a:p>
                      <a:pPr algn="ctr">
                        <a:spcBef>
                          <a:spcPts val="600"/>
                        </a:spcBef>
                      </a:pPr>
                      <a:endParaRPr lang="en-US" dirty="0"/>
                    </a:p>
                  </a:txBody>
                  <a:tcPr>
                    <a:solidFill>
                      <a:srgbClr val="D0D8E8"/>
                    </a:solidFill>
                  </a:tcPr>
                </a:tc>
                <a:tc hMerge="1">
                  <a:txBody>
                    <a:bodyPr/>
                    <a:lstStyle/>
                    <a:p>
                      <a:endParaRPr lang="en-US"/>
                    </a:p>
                  </a:txBody>
                  <a:tcPr/>
                </a:tc>
              </a:tr>
              <a:tr h="414726">
                <a:tc rowSpan="2">
                  <a:txBody>
                    <a:bodyPr/>
                    <a:lstStyle/>
                    <a:p>
                      <a:endParaRPr lang="vi-VN" dirty="0" smtClean="0"/>
                    </a:p>
                    <a:p>
                      <a:pPr algn="ctr"/>
                      <a:r>
                        <a:rPr lang="vi-VN" b="1" dirty="0" smtClean="0">
                          <a:solidFill>
                            <a:srgbClr val="FF0000"/>
                          </a:solidFill>
                        </a:rPr>
                        <a:t>Negative</a:t>
                      </a:r>
                      <a:endParaRPr lang="en-US" b="1" dirty="0">
                        <a:solidFill>
                          <a:srgbClr val="FF0000"/>
                        </a:solidFill>
                      </a:endParaRPr>
                    </a:p>
                  </a:txBody>
                  <a:tcPr>
                    <a:solidFill>
                      <a:schemeClr val="accent3">
                        <a:lumMod val="40000"/>
                        <a:lumOff val="60000"/>
                      </a:schemeClr>
                    </a:solidFill>
                  </a:tcPr>
                </a:tc>
                <a:tc>
                  <a:txBody>
                    <a:bodyPr/>
                    <a:lstStyle/>
                    <a:p>
                      <a:pPr algn="ctr">
                        <a:spcBef>
                          <a:spcPts val="600"/>
                        </a:spcBef>
                      </a:pPr>
                      <a:r>
                        <a:rPr lang="vi-VN" b="1" dirty="0" smtClean="0">
                          <a:solidFill>
                            <a:srgbClr val="C00000"/>
                          </a:solidFill>
                        </a:rPr>
                        <a:t>I/He/She/It</a:t>
                      </a:r>
                      <a:endParaRPr lang="en-US" b="1" dirty="0">
                        <a:solidFill>
                          <a:srgbClr val="C00000"/>
                        </a:solidFill>
                      </a:endParaRPr>
                    </a:p>
                  </a:txBody>
                  <a:tcPr>
                    <a:solidFill>
                      <a:schemeClr val="accent3">
                        <a:lumMod val="40000"/>
                        <a:lumOff val="60000"/>
                      </a:schemeClr>
                    </a:solidFill>
                  </a:tcPr>
                </a:tc>
                <a:tc>
                  <a:txBody>
                    <a:bodyPr/>
                    <a:lstStyle/>
                    <a:p>
                      <a:pPr algn="ctr">
                        <a:spcBef>
                          <a:spcPts val="600"/>
                        </a:spcBef>
                      </a:pPr>
                      <a:r>
                        <a:rPr lang="vi-VN" b="1" dirty="0" smtClean="0">
                          <a:solidFill>
                            <a:srgbClr val="C00000"/>
                          </a:solidFill>
                        </a:rPr>
                        <a:t>wasn’t</a:t>
                      </a:r>
                      <a:endParaRPr lang="en-US" b="1" dirty="0">
                        <a:solidFill>
                          <a:srgbClr val="C00000"/>
                        </a:solidFill>
                      </a:endParaRPr>
                    </a:p>
                  </a:txBody>
                  <a:tcPr>
                    <a:solidFill>
                      <a:schemeClr val="accent3">
                        <a:lumMod val="40000"/>
                        <a:lumOff val="60000"/>
                      </a:schemeClr>
                    </a:solidFill>
                  </a:tcPr>
                </a:tc>
                <a:tc rowSpan="2" gridSpan="2">
                  <a:txBody>
                    <a:bodyPr/>
                    <a:lstStyle/>
                    <a:p>
                      <a:pPr algn="ctr">
                        <a:lnSpc>
                          <a:spcPct val="150000"/>
                        </a:lnSpc>
                        <a:spcBef>
                          <a:spcPts val="1200"/>
                        </a:spcBef>
                      </a:pPr>
                      <a:r>
                        <a:rPr lang="vi-VN" b="1" dirty="0" smtClean="0">
                          <a:solidFill>
                            <a:srgbClr val="7030A0"/>
                          </a:solidFill>
                        </a:rPr>
                        <a:t>V-ing</a:t>
                      </a:r>
                      <a:endParaRPr lang="en-US" b="1" dirty="0">
                        <a:solidFill>
                          <a:srgbClr val="7030A0"/>
                        </a:solidFill>
                      </a:endParaRPr>
                    </a:p>
                  </a:txBody>
                  <a:tcPr>
                    <a:solidFill>
                      <a:schemeClr val="accent3">
                        <a:lumMod val="40000"/>
                        <a:lumOff val="60000"/>
                      </a:schemeClr>
                    </a:solidFill>
                  </a:tcPr>
                </a:tc>
                <a:tc rowSpan="2" hMerge="1">
                  <a:txBody>
                    <a:bodyPr/>
                    <a:lstStyle/>
                    <a:p>
                      <a:endParaRPr lang="en-US"/>
                    </a:p>
                  </a:txBody>
                  <a:tcPr/>
                </a:tc>
              </a:tr>
              <a:tr h="613568">
                <a:tc vMerge="1">
                  <a:txBody>
                    <a:bodyPr/>
                    <a:lstStyle/>
                    <a:p>
                      <a:endParaRPr lang="en-US" dirty="0"/>
                    </a:p>
                  </a:txBody>
                  <a:tcPr/>
                </a:tc>
                <a:tc>
                  <a:txBody>
                    <a:bodyPr/>
                    <a:lstStyle/>
                    <a:p>
                      <a:pPr algn="ctr">
                        <a:lnSpc>
                          <a:spcPct val="150000"/>
                        </a:lnSpc>
                        <a:spcBef>
                          <a:spcPts val="600"/>
                        </a:spcBef>
                      </a:pPr>
                      <a:r>
                        <a:rPr lang="vi-VN" b="1" dirty="0" smtClean="0">
                          <a:solidFill>
                            <a:srgbClr val="002060"/>
                          </a:solidFill>
                        </a:rPr>
                        <a:t>You/We/They</a:t>
                      </a:r>
                      <a:endParaRPr lang="en-US" b="1" dirty="0">
                        <a:solidFill>
                          <a:srgbClr val="002060"/>
                        </a:solidFill>
                      </a:endParaRPr>
                    </a:p>
                  </a:txBody>
                  <a:tcPr>
                    <a:solidFill>
                      <a:schemeClr val="accent3">
                        <a:lumMod val="40000"/>
                        <a:lumOff val="60000"/>
                      </a:schemeClr>
                    </a:solidFill>
                  </a:tcPr>
                </a:tc>
                <a:tc>
                  <a:txBody>
                    <a:bodyPr/>
                    <a:lstStyle/>
                    <a:p>
                      <a:pPr algn="ctr">
                        <a:spcBef>
                          <a:spcPts val="600"/>
                        </a:spcBef>
                      </a:pPr>
                      <a:r>
                        <a:rPr lang="vi-VN" b="1" dirty="0" smtClean="0">
                          <a:solidFill>
                            <a:srgbClr val="002060"/>
                          </a:solidFill>
                        </a:rPr>
                        <a:t>weren’t</a:t>
                      </a:r>
                      <a:endParaRPr lang="en-US" b="1" dirty="0">
                        <a:solidFill>
                          <a:srgbClr val="002060"/>
                        </a:solidFill>
                      </a:endParaRPr>
                    </a:p>
                  </a:txBody>
                  <a:tcPr>
                    <a:solidFill>
                      <a:schemeClr val="accent3">
                        <a:lumMod val="40000"/>
                        <a:lumOff val="60000"/>
                      </a:schemeClr>
                    </a:solidFill>
                  </a:tcPr>
                </a:tc>
                <a:tc gridSpan="2" vMerge="1">
                  <a:txBody>
                    <a:bodyPr/>
                    <a:lstStyle/>
                    <a:p>
                      <a:pPr algn="ctr">
                        <a:spcBef>
                          <a:spcPts val="600"/>
                        </a:spcBef>
                      </a:pPr>
                      <a:endParaRPr lang="en-US" b="1" dirty="0">
                        <a:solidFill>
                          <a:srgbClr val="002060"/>
                        </a:solidFill>
                      </a:endParaRPr>
                    </a:p>
                  </a:txBody>
                  <a:tcPr>
                    <a:solidFill>
                      <a:schemeClr val="accent3">
                        <a:lumMod val="40000"/>
                        <a:lumOff val="60000"/>
                      </a:schemeClr>
                    </a:solidFill>
                  </a:tcPr>
                </a:tc>
                <a:tc hMerge="1" vMerge="1">
                  <a:txBody>
                    <a:bodyPr/>
                    <a:lstStyle/>
                    <a:p>
                      <a:endParaRPr lang="en-US"/>
                    </a:p>
                  </a:txBody>
                  <a:tcPr/>
                </a:tc>
              </a:tr>
              <a:tr h="409045">
                <a:tc gridSpan="5">
                  <a:txBody>
                    <a:bodyPr/>
                    <a:lstStyle/>
                    <a:p>
                      <a:endParaRPr lang="en-US" dirty="0"/>
                    </a:p>
                  </a:txBody>
                  <a:tcPr/>
                </a:tc>
                <a:tc hMerge="1">
                  <a:txBody>
                    <a:bodyPr/>
                    <a:lstStyle/>
                    <a:p>
                      <a:pPr algn="ctr">
                        <a:spcBef>
                          <a:spcPts val="600"/>
                        </a:spcBef>
                      </a:pPr>
                      <a:endParaRPr lang="en-US" dirty="0"/>
                    </a:p>
                  </a:txBody>
                  <a:tcPr/>
                </a:tc>
                <a:tc hMerge="1">
                  <a:txBody>
                    <a:bodyPr/>
                    <a:lstStyle/>
                    <a:p>
                      <a:pPr algn="ctr">
                        <a:spcBef>
                          <a:spcPts val="600"/>
                        </a:spcBef>
                      </a:pPr>
                      <a:endParaRPr lang="en-US" dirty="0"/>
                    </a:p>
                  </a:txBody>
                  <a:tcPr/>
                </a:tc>
                <a:tc hMerge="1">
                  <a:txBody>
                    <a:bodyPr/>
                    <a:lstStyle/>
                    <a:p>
                      <a:pPr algn="ctr">
                        <a:spcBef>
                          <a:spcPts val="600"/>
                        </a:spcBef>
                      </a:pPr>
                      <a:endParaRPr lang="en-US" dirty="0"/>
                    </a:p>
                  </a:txBody>
                  <a:tcPr/>
                </a:tc>
                <a:tc hMerge="1">
                  <a:txBody>
                    <a:bodyPr/>
                    <a:lstStyle/>
                    <a:p>
                      <a:endParaRPr lang="en-US"/>
                    </a:p>
                  </a:txBody>
                  <a:tcPr/>
                </a:tc>
              </a:tr>
              <a:tr h="551075">
                <a:tc rowSpan="2">
                  <a:txBody>
                    <a:bodyPr/>
                    <a:lstStyle/>
                    <a:p>
                      <a:endParaRPr lang="vi-VN" b="1" dirty="0" smtClean="0">
                        <a:solidFill>
                          <a:srgbClr val="FF0000"/>
                        </a:solidFill>
                      </a:endParaRPr>
                    </a:p>
                    <a:p>
                      <a:pPr algn="ctr"/>
                      <a:r>
                        <a:rPr lang="vi-VN" b="1" dirty="0" smtClean="0">
                          <a:solidFill>
                            <a:srgbClr val="FF0000"/>
                          </a:solidFill>
                        </a:rPr>
                        <a:t>Interrogative</a:t>
                      </a:r>
                      <a:endParaRPr lang="en-US" b="1" dirty="0">
                        <a:solidFill>
                          <a:srgbClr val="FF0000"/>
                        </a:solidFill>
                      </a:endParaRPr>
                    </a:p>
                  </a:txBody>
                  <a:tcPr>
                    <a:solidFill>
                      <a:schemeClr val="accent6">
                        <a:lumMod val="40000"/>
                        <a:lumOff val="60000"/>
                      </a:schemeClr>
                    </a:solidFill>
                  </a:tcPr>
                </a:tc>
                <a:tc>
                  <a:txBody>
                    <a:bodyPr/>
                    <a:lstStyle/>
                    <a:p>
                      <a:pPr algn="ctr">
                        <a:spcBef>
                          <a:spcPts val="1200"/>
                        </a:spcBef>
                      </a:pPr>
                      <a:r>
                        <a:rPr lang="vi-VN" sz="2000" b="1" dirty="0" smtClean="0">
                          <a:solidFill>
                            <a:schemeClr val="accent6">
                              <a:lumMod val="50000"/>
                            </a:schemeClr>
                          </a:solidFill>
                        </a:rPr>
                        <a:t>Was</a:t>
                      </a:r>
                      <a:endParaRPr lang="en-US" sz="2000" b="1" dirty="0">
                        <a:solidFill>
                          <a:schemeClr val="accent6">
                            <a:lumMod val="50000"/>
                          </a:schemeClr>
                        </a:solidFill>
                      </a:endParaRPr>
                    </a:p>
                  </a:txBody>
                  <a:tcPr>
                    <a:solidFill>
                      <a:schemeClr val="accent6">
                        <a:lumMod val="40000"/>
                        <a:lumOff val="60000"/>
                      </a:schemeClr>
                    </a:solidFill>
                  </a:tcPr>
                </a:tc>
                <a:tc gridSpan="2">
                  <a:txBody>
                    <a:bodyPr/>
                    <a:lstStyle/>
                    <a:p>
                      <a:pPr marL="91440" algn="ctr">
                        <a:spcBef>
                          <a:spcPts val="1200"/>
                        </a:spcBef>
                      </a:pPr>
                      <a:r>
                        <a:rPr lang="vi-VN" sz="2000" b="1" dirty="0" smtClean="0">
                          <a:solidFill>
                            <a:schemeClr val="accent6">
                              <a:lumMod val="50000"/>
                            </a:schemeClr>
                          </a:solidFill>
                        </a:rPr>
                        <a:t>I/He/She/It</a:t>
                      </a:r>
                      <a:endParaRPr lang="en-US" sz="2000" b="1" dirty="0">
                        <a:solidFill>
                          <a:schemeClr val="accent6">
                            <a:lumMod val="50000"/>
                          </a:schemeClr>
                        </a:solidFill>
                      </a:endParaRPr>
                    </a:p>
                  </a:txBody>
                  <a:tcPr>
                    <a:solidFill>
                      <a:schemeClr val="accent6">
                        <a:lumMod val="40000"/>
                        <a:lumOff val="60000"/>
                      </a:schemeClr>
                    </a:solidFill>
                  </a:tcPr>
                </a:tc>
                <a:tc hMerge="1">
                  <a:txBody>
                    <a:bodyPr/>
                    <a:lstStyle/>
                    <a:p>
                      <a:pPr algn="ctr">
                        <a:lnSpc>
                          <a:spcPct val="200000"/>
                        </a:lnSpc>
                        <a:spcBef>
                          <a:spcPts val="1200"/>
                        </a:spcBef>
                      </a:pPr>
                      <a:endParaRPr lang="en-US" sz="2000" b="1" dirty="0"/>
                    </a:p>
                  </a:txBody>
                  <a:tcPr>
                    <a:solidFill>
                      <a:schemeClr val="accent6">
                        <a:lumMod val="40000"/>
                        <a:lumOff val="60000"/>
                      </a:schemeClr>
                    </a:solidFill>
                  </a:tcPr>
                </a:tc>
                <a:tc rowSpan="2">
                  <a:txBody>
                    <a:bodyPr/>
                    <a:lstStyle/>
                    <a:p>
                      <a:pPr algn="ctr">
                        <a:lnSpc>
                          <a:spcPct val="200000"/>
                        </a:lnSpc>
                        <a:spcBef>
                          <a:spcPts val="1200"/>
                        </a:spcBef>
                      </a:pPr>
                      <a:r>
                        <a:rPr lang="vi-VN" sz="2000" b="1" dirty="0" smtClean="0">
                          <a:solidFill>
                            <a:schemeClr val="accent6">
                              <a:lumMod val="50000"/>
                            </a:schemeClr>
                          </a:solidFill>
                        </a:rPr>
                        <a:t> </a:t>
                      </a:r>
                      <a:r>
                        <a:rPr lang="vi-VN" sz="2000" b="1" baseline="0" dirty="0" smtClean="0">
                          <a:solidFill>
                            <a:schemeClr val="accent6">
                              <a:lumMod val="50000"/>
                            </a:schemeClr>
                          </a:solidFill>
                        </a:rPr>
                        <a:t>  </a:t>
                      </a:r>
                      <a:r>
                        <a:rPr lang="vi-VN" sz="2000" b="1" dirty="0" smtClean="0">
                          <a:solidFill>
                            <a:srgbClr val="7030A0"/>
                          </a:solidFill>
                        </a:rPr>
                        <a:t>V-ing</a:t>
                      </a:r>
                      <a:r>
                        <a:rPr lang="vi-VN" sz="2000" b="1" baseline="0" dirty="0" smtClean="0">
                          <a:solidFill>
                            <a:schemeClr val="accent6">
                              <a:lumMod val="50000"/>
                            </a:schemeClr>
                          </a:solidFill>
                        </a:rPr>
                        <a:t> </a:t>
                      </a:r>
                      <a:r>
                        <a:rPr lang="vi-VN" sz="2000" b="1" baseline="0" dirty="0" smtClean="0"/>
                        <a:t>?</a:t>
                      </a:r>
                      <a:endParaRPr lang="en-US" sz="2000" b="1" dirty="0"/>
                    </a:p>
                  </a:txBody>
                  <a:tcPr>
                    <a:solidFill>
                      <a:schemeClr val="accent6">
                        <a:lumMod val="40000"/>
                        <a:lumOff val="60000"/>
                      </a:schemeClr>
                    </a:solidFill>
                  </a:tcPr>
                </a:tc>
              </a:tr>
              <a:tr h="914671">
                <a:tc vMerge="1">
                  <a:txBody>
                    <a:bodyPr/>
                    <a:lstStyle/>
                    <a:p>
                      <a:endParaRPr lang="en-US" dirty="0"/>
                    </a:p>
                  </a:txBody>
                  <a:tcPr/>
                </a:tc>
                <a:tc>
                  <a:txBody>
                    <a:bodyPr/>
                    <a:lstStyle/>
                    <a:p>
                      <a:pPr algn="ctr">
                        <a:spcBef>
                          <a:spcPts val="1200"/>
                        </a:spcBef>
                      </a:pPr>
                      <a:r>
                        <a:rPr lang="vi-VN" sz="2000" b="1" dirty="0" smtClean="0">
                          <a:solidFill>
                            <a:srgbClr val="002060"/>
                          </a:solidFill>
                        </a:rPr>
                        <a:t>Were</a:t>
                      </a:r>
                      <a:endParaRPr lang="en-US" sz="2000" b="1" dirty="0">
                        <a:solidFill>
                          <a:srgbClr val="002060"/>
                        </a:solidFill>
                      </a:endParaRPr>
                    </a:p>
                  </a:txBody>
                  <a:tcPr>
                    <a:solidFill>
                      <a:schemeClr val="accent6">
                        <a:lumMod val="40000"/>
                        <a:lumOff val="60000"/>
                      </a:schemeClr>
                    </a:solidFill>
                  </a:tcPr>
                </a:tc>
                <a:tc gridSpan="2">
                  <a:txBody>
                    <a:bodyPr/>
                    <a:lstStyle/>
                    <a:p>
                      <a:pPr algn="ctr">
                        <a:spcBef>
                          <a:spcPts val="1200"/>
                        </a:spcBef>
                      </a:pPr>
                      <a:r>
                        <a:rPr lang="vi-VN" sz="2000" b="1" dirty="0" smtClean="0">
                          <a:solidFill>
                            <a:srgbClr val="002060"/>
                          </a:solidFill>
                        </a:rPr>
                        <a:t>You/We/They</a:t>
                      </a:r>
                      <a:endParaRPr lang="en-US" sz="2000" b="1" dirty="0">
                        <a:solidFill>
                          <a:srgbClr val="002060"/>
                        </a:solidFill>
                      </a:endParaRPr>
                    </a:p>
                  </a:txBody>
                  <a:tcPr>
                    <a:solidFill>
                      <a:schemeClr val="accent6">
                        <a:lumMod val="40000"/>
                        <a:lumOff val="60000"/>
                      </a:schemeClr>
                    </a:solidFill>
                  </a:tcPr>
                </a:tc>
                <a:tc hMerge="1">
                  <a:txBody>
                    <a:bodyPr/>
                    <a:lstStyle/>
                    <a:p>
                      <a:pPr algn="ctr">
                        <a:spcBef>
                          <a:spcPts val="600"/>
                        </a:spcBef>
                      </a:pPr>
                      <a:endParaRPr lang="en-US" sz="2000" b="1" dirty="0"/>
                    </a:p>
                  </a:txBody>
                  <a:tcPr>
                    <a:solidFill>
                      <a:schemeClr val="accent6">
                        <a:lumMod val="40000"/>
                        <a:lumOff val="60000"/>
                      </a:schemeClr>
                    </a:solidFill>
                  </a:tcPr>
                </a:tc>
                <a:tc vMerge="1">
                  <a:txBody>
                    <a:bodyPr/>
                    <a:lstStyle/>
                    <a:p>
                      <a:endParaRPr lang="en-US"/>
                    </a:p>
                  </a:txBody>
                  <a:tcPr/>
                </a:tc>
              </a:tr>
            </a:tbl>
          </a:graphicData>
        </a:graphic>
      </p:graphicFrame>
      <p:sp>
        <p:nvSpPr>
          <p:cNvPr id="7" name="Title 6"/>
          <p:cNvSpPr>
            <a:spLocks noGrp="1"/>
          </p:cNvSpPr>
          <p:nvPr>
            <p:ph type="title"/>
          </p:nvPr>
        </p:nvSpPr>
        <p:spPr>
          <a:xfrm>
            <a:off x="2895600" y="228600"/>
            <a:ext cx="3200400" cy="533400"/>
          </a:xfrm>
          <a:solidFill>
            <a:srgbClr val="FFFF00"/>
          </a:solidFill>
        </p:spPr>
        <p:txBody>
          <a:bodyPr>
            <a:normAutofit fontScale="90000"/>
          </a:bodyPr>
          <a:lstStyle/>
          <a:p>
            <a:r>
              <a:rPr lang="vi-VN" sz="3200" b="1" dirty="0" smtClean="0">
                <a:solidFill>
                  <a:srgbClr val="FF0000"/>
                </a:solidFill>
              </a:rPr>
              <a:t>Past Continuous </a:t>
            </a:r>
            <a:endParaRPr lang="en-US" sz="3200" b="1" dirty="0">
              <a:solidFill>
                <a:srgbClr val="FF0000"/>
              </a:solidFill>
            </a:endParaRPr>
          </a:p>
        </p:txBody>
      </p:sp>
      <p:sp>
        <p:nvSpPr>
          <p:cNvPr id="8" name="Title 3"/>
          <p:cNvSpPr txBox="1">
            <a:spLocks/>
          </p:cNvSpPr>
          <p:nvPr/>
        </p:nvSpPr>
        <p:spPr>
          <a:xfrm>
            <a:off x="152400" y="152400"/>
            <a:ext cx="1981200" cy="762000"/>
          </a:xfrm>
          <a:prstGeom prst="horizontalScroll">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smtClean="0">
                <a:ln>
                  <a:noFill/>
                </a:ln>
                <a:solidFill>
                  <a:schemeClr val="lt1"/>
                </a:solidFill>
                <a:effectLst/>
                <a:uLnTx/>
                <a:uFillTx/>
                <a:latin typeface="+mn-lt"/>
                <a:ea typeface="+mn-ea"/>
                <a:cs typeface="+mn-cs"/>
              </a:rPr>
              <a:t>GRAMMAR</a:t>
            </a:r>
            <a:endParaRPr kumimoji="0" lang="en-US" sz="2400" b="1" i="0" u="none" strike="noStrike" kern="1200" cap="none" spc="0" normalizeH="0" baseline="0" noProof="0" dirty="0">
              <a:ln>
                <a:noFill/>
              </a:ln>
              <a:solidFill>
                <a:schemeClr val="lt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9400" y="152400"/>
            <a:ext cx="3200400" cy="419272"/>
          </a:xfrm>
          <a:solidFill>
            <a:srgbClr val="FFFF00"/>
          </a:solidFill>
          <a:ln>
            <a:solidFill>
              <a:srgbClr val="FF0000"/>
            </a:solidFill>
          </a:ln>
        </p:spPr>
        <p:txBody>
          <a:bodyPr>
            <a:noAutofit/>
          </a:bodyPr>
          <a:lstStyle/>
          <a:p>
            <a:r>
              <a:rPr lang="en-US" sz="2800" b="1" dirty="0" smtClean="0">
                <a:solidFill>
                  <a:srgbClr val="FF0000"/>
                </a:solidFill>
              </a:rPr>
              <a:t>Grammar Practice</a:t>
            </a:r>
            <a:endParaRPr lang="en-US" sz="2800" b="1" dirty="0">
              <a:solidFill>
                <a:srgbClr val="FF0000"/>
              </a:solidFill>
            </a:endParaRPr>
          </a:p>
        </p:txBody>
      </p:sp>
      <p:sp>
        <p:nvSpPr>
          <p:cNvPr id="3" name="Content Placeholder 2"/>
          <p:cNvSpPr>
            <a:spLocks noGrp="1"/>
          </p:cNvSpPr>
          <p:nvPr>
            <p:ph idx="1"/>
          </p:nvPr>
        </p:nvSpPr>
        <p:spPr>
          <a:xfrm>
            <a:off x="-28346400" y="1371600"/>
            <a:ext cx="8229600" cy="3124199"/>
          </a:xfrm>
        </p:spPr>
        <p:txBody>
          <a:bodyPr/>
          <a:lstStyle/>
          <a:p>
            <a:pPr marL="514350" indent="-514350">
              <a:buAutoNum type="arabicPeriod"/>
            </a:pPr>
            <a:r>
              <a:rPr lang="en-US" dirty="0" smtClean="0">
                <a:solidFill>
                  <a:srgbClr val="002060"/>
                </a:solidFill>
              </a:rPr>
              <a:t>At 4p.m, we’ll watch the film.</a:t>
            </a:r>
          </a:p>
          <a:p>
            <a:pPr marL="514350" indent="-514350">
              <a:buAutoNum type="arabicPeriod"/>
            </a:pPr>
            <a:r>
              <a:rPr lang="en-US" dirty="0" smtClean="0">
                <a:solidFill>
                  <a:srgbClr val="7030A0"/>
                </a:solidFill>
              </a:rPr>
              <a:t>At 4p.m, we’ll be watching the film.</a:t>
            </a:r>
          </a:p>
          <a:p>
            <a:pPr marL="514350" indent="-514350">
              <a:buAutoNum type="arabicPeriod"/>
            </a:pPr>
            <a:r>
              <a:rPr lang="en-US" dirty="0" smtClean="0">
                <a:solidFill>
                  <a:srgbClr val="00B050"/>
                </a:solidFill>
              </a:rPr>
              <a:t>By 4p.m, we’ll have watch the film.</a:t>
            </a:r>
          </a:p>
          <a:p>
            <a:pPr marL="514350" indent="-514350">
              <a:buAutoNum type="arabicPeriod"/>
            </a:pPr>
            <a:r>
              <a:rPr lang="en-US" dirty="0" smtClean="0">
                <a:solidFill>
                  <a:schemeClr val="accent6">
                    <a:lumMod val="75000"/>
                  </a:schemeClr>
                </a:solidFill>
              </a:rPr>
              <a:t>By 4p.m, we’ll have been watching the film for an hour.</a:t>
            </a:r>
            <a:endParaRPr lang="en-US" dirty="0">
              <a:solidFill>
                <a:schemeClr val="accent6">
                  <a:lumMod val="75000"/>
                </a:schemeClr>
              </a:solidFill>
            </a:endParaRPr>
          </a:p>
        </p:txBody>
      </p:sp>
      <p:sp>
        <p:nvSpPr>
          <p:cNvPr id="5" name="Rectangle 4"/>
          <p:cNvSpPr/>
          <p:nvPr/>
        </p:nvSpPr>
        <p:spPr>
          <a:xfrm>
            <a:off x="276424" y="780394"/>
            <a:ext cx="8610600" cy="5892767"/>
          </a:xfrm>
          <a:prstGeom prst="rect">
            <a:avLst/>
          </a:prstGeom>
        </p:spPr>
        <p:txBody>
          <a:bodyPr wrap="square">
            <a:spAutoFit/>
          </a:bodyPr>
          <a:lstStyle/>
          <a:p>
            <a:pPr>
              <a:lnSpc>
                <a:spcPct val="107000"/>
              </a:lnSpc>
              <a:spcAft>
                <a:spcPts val="800"/>
              </a:spcAft>
            </a:pPr>
            <a:r>
              <a:rPr lang="en-US" b="1" dirty="0">
                <a:solidFill>
                  <a:schemeClr val="accent3">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Task 1:</a:t>
            </a:r>
            <a:r>
              <a:rPr lang="en-US"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Put the verbs into the correct form of past continuous</a:t>
            </a:r>
            <a:r>
              <a:rPr lang="en-US"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285750" algn="l"/>
              </a:tabLst>
            </a:pPr>
            <a:r>
              <a:rPr lang="en-US"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When I phoned my friends, they (play) </a:t>
            </a:r>
            <a:r>
              <a:rPr lang="en-US"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……………………………….games.</a:t>
            </a:r>
            <a:endParaRPr lang="en-US" sz="14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285750" algn="l"/>
              </a:tabLst>
            </a:pPr>
            <a:r>
              <a:rPr lang="en-US"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Yesterday at six I (prepare………………………………. dinner.</a:t>
            </a:r>
            <a:endParaRPr lang="en-US" sz="14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285750" algn="l"/>
              </a:tabLst>
            </a:pPr>
            <a:r>
              <a:rPr lang="en-US"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The kids (play)………………………………. in the garden when it suddenly began to rain.</a:t>
            </a:r>
            <a:endParaRPr lang="en-US" sz="14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285750" algn="l"/>
              </a:tabLst>
            </a:pPr>
            <a:r>
              <a:rPr lang="en-US"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I (practice) ……………………………….the guitar when he came home.</a:t>
            </a:r>
            <a:endParaRPr lang="en-US" sz="14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285750" algn="l"/>
              </a:tabLst>
            </a:pPr>
            <a:r>
              <a:rPr lang="en-US"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She ( shop)……………………………….</a:t>
            </a:r>
            <a:r>
              <a:rPr lang="en-US"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w</a:t>
            </a:r>
            <a:r>
              <a:rPr lang="en-US"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hen she met her old friend last night .</a:t>
            </a:r>
            <a:endParaRPr lang="en-US" sz="14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285750" algn="l"/>
              </a:tabLst>
            </a:pPr>
            <a:r>
              <a:rPr lang="en-US"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While Alan (work)………………………………. in his room, his friends (swim)………………………………. in the pool.</a:t>
            </a:r>
            <a:endParaRPr lang="en-US" sz="14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285750" algn="l"/>
              </a:tabLst>
            </a:pPr>
            <a:r>
              <a:rPr lang="en-US"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What (you / do) ………………………………. at this time yesterday?</a:t>
            </a:r>
            <a:endParaRPr lang="en-US" sz="14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285750" algn="l"/>
              </a:tabLst>
            </a:pPr>
            <a:r>
              <a:rPr lang="en-US"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I (listen) ………………………………. to the radio while my sister (watch)………………………………. TV.</a:t>
            </a:r>
            <a:endParaRPr lang="en-US" sz="14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285750" algn="l"/>
              </a:tabLst>
            </a:pPr>
            <a:r>
              <a:rPr lang="en-US"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When I arrived, they (play)………………………………. cards.</a:t>
            </a:r>
            <a:endParaRPr lang="en-US" sz="14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285750" algn="l"/>
              </a:tabLst>
            </a:pPr>
            <a:r>
              <a:rPr lang="en-US"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We (watch)………………………………. TV yesterday at 4:00 pm.</a:t>
            </a:r>
            <a:endParaRPr lang="en-US" sz="14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517169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763000" cy="5486400"/>
          </a:xfrm>
        </p:spPr>
        <p:txBody>
          <a:bodyPr>
            <a:normAutofit fontScale="77500" lnSpcReduction="20000"/>
          </a:bodyPr>
          <a:lstStyle/>
          <a:p>
            <a:pPr marL="0" indent="0">
              <a:lnSpc>
                <a:spcPct val="107000"/>
              </a:lnSpc>
              <a:spcAft>
                <a:spcPts val="800"/>
              </a:spcAft>
              <a:buNone/>
            </a:pPr>
            <a:r>
              <a:rPr 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Task 1</a:t>
            </a:r>
            <a:r>
              <a:rPr lang="en-US"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Put the verbs into the correct form of past continuous</a:t>
            </a:r>
            <a:r>
              <a:rPr lang="en-US"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lvl="0">
              <a:lnSpc>
                <a:spcPct val="150000"/>
              </a:lnSpc>
              <a:spcBef>
                <a:spcPts val="1200"/>
              </a:spcBef>
              <a:buFont typeface="+mj-lt"/>
              <a:buAutoNum type="arabicPeriod"/>
              <a:tabLst>
                <a:tab pos="285750" algn="l"/>
              </a:tabLst>
            </a:pPr>
            <a:r>
              <a:rPr lang="en-US" sz="3300" b="1" dirty="0">
                <a:solidFill>
                  <a:srgbClr val="7030A0"/>
                </a:solidFill>
                <a:latin typeface="+mj-lt"/>
                <a:ea typeface="Times New Roman" panose="02020603050405020304" pitchFamily="18" charset="0"/>
                <a:cs typeface="Times New Roman" panose="02020603050405020304" pitchFamily="18" charset="0"/>
              </a:rPr>
              <a:t>When I phoned my friends, they (play</a:t>
            </a:r>
            <a:r>
              <a:rPr lang="en-US" sz="3300" b="1" dirty="0" smtClean="0">
                <a:solidFill>
                  <a:srgbClr val="7030A0"/>
                </a:solidFill>
                <a:latin typeface="+mj-lt"/>
                <a:ea typeface="Times New Roman" panose="02020603050405020304" pitchFamily="18" charset="0"/>
                <a:cs typeface="Times New Roman" panose="02020603050405020304" pitchFamily="18" charset="0"/>
              </a:rPr>
              <a:t>)………….………..games.</a:t>
            </a:r>
            <a:endParaRPr lang="en-US" sz="3300" b="1" dirty="0">
              <a:solidFill>
                <a:srgbClr val="7030A0"/>
              </a:solidFill>
              <a:latin typeface="+mj-lt"/>
              <a:ea typeface="Calibri" panose="020F0502020204030204" pitchFamily="34" charset="0"/>
              <a:cs typeface="Times New Roman" panose="02020603050405020304" pitchFamily="18" charset="0"/>
            </a:endParaRPr>
          </a:p>
          <a:p>
            <a:pPr lvl="0">
              <a:lnSpc>
                <a:spcPct val="150000"/>
              </a:lnSpc>
              <a:spcBef>
                <a:spcPts val="1200"/>
              </a:spcBef>
              <a:buFont typeface="+mj-lt"/>
              <a:buAutoNum type="arabicPeriod"/>
              <a:tabLst>
                <a:tab pos="285750" algn="l"/>
              </a:tabLst>
            </a:pPr>
            <a:r>
              <a:rPr lang="en-US" sz="3300" b="1" dirty="0">
                <a:solidFill>
                  <a:srgbClr val="00B050"/>
                </a:solidFill>
                <a:latin typeface="+mj-lt"/>
                <a:ea typeface="Times New Roman" panose="02020603050405020304" pitchFamily="18" charset="0"/>
                <a:cs typeface="Times New Roman" panose="02020603050405020304" pitchFamily="18" charset="0"/>
              </a:rPr>
              <a:t>Yesterday at six I (</a:t>
            </a:r>
            <a:r>
              <a:rPr lang="en-US" sz="3300" b="1" dirty="0" smtClean="0">
                <a:solidFill>
                  <a:srgbClr val="00B050"/>
                </a:solidFill>
                <a:latin typeface="+mj-lt"/>
                <a:ea typeface="Times New Roman" panose="02020603050405020304" pitchFamily="18" charset="0"/>
                <a:cs typeface="Times New Roman" panose="02020603050405020304" pitchFamily="18" charset="0"/>
              </a:rPr>
              <a:t>prepare)…………………………….</a:t>
            </a:r>
            <a:r>
              <a:rPr lang="en-US" sz="3300" b="1" dirty="0">
                <a:solidFill>
                  <a:srgbClr val="00B050"/>
                </a:solidFill>
                <a:latin typeface="+mj-lt"/>
                <a:ea typeface="Times New Roman" panose="02020603050405020304" pitchFamily="18" charset="0"/>
                <a:cs typeface="Times New Roman" panose="02020603050405020304" pitchFamily="18" charset="0"/>
              </a:rPr>
              <a:t> dinner.</a:t>
            </a:r>
            <a:endParaRPr lang="en-US" sz="3300" b="1" dirty="0">
              <a:solidFill>
                <a:srgbClr val="00B050"/>
              </a:solidFill>
              <a:latin typeface="+mj-lt"/>
              <a:ea typeface="Calibri" panose="020F0502020204030204" pitchFamily="34" charset="0"/>
              <a:cs typeface="Times New Roman" panose="02020603050405020304" pitchFamily="18" charset="0"/>
            </a:endParaRPr>
          </a:p>
          <a:p>
            <a:pPr lvl="0">
              <a:lnSpc>
                <a:spcPct val="150000"/>
              </a:lnSpc>
              <a:spcBef>
                <a:spcPts val="1200"/>
              </a:spcBef>
              <a:buFont typeface="+mj-lt"/>
              <a:buAutoNum type="arabicPeriod"/>
              <a:tabLst>
                <a:tab pos="285750" algn="l"/>
              </a:tabLst>
            </a:pPr>
            <a:r>
              <a:rPr lang="en-US" sz="3300" b="1" dirty="0">
                <a:solidFill>
                  <a:schemeClr val="accent6">
                    <a:lumMod val="50000"/>
                  </a:schemeClr>
                </a:solidFill>
                <a:latin typeface="+mj-lt"/>
                <a:ea typeface="Times New Roman" panose="02020603050405020304" pitchFamily="18" charset="0"/>
                <a:cs typeface="Times New Roman" panose="02020603050405020304" pitchFamily="18" charset="0"/>
              </a:rPr>
              <a:t>The </a:t>
            </a:r>
            <a:r>
              <a:rPr lang="en-US" sz="3300" b="1" dirty="0" smtClean="0">
                <a:solidFill>
                  <a:schemeClr val="accent6">
                    <a:lumMod val="50000"/>
                  </a:schemeClr>
                </a:solidFill>
                <a:latin typeface="+mj-lt"/>
                <a:ea typeface="Times New Roman" panose="02020603050405020304" pitchFamily="18" charset="0"/>
                <a:cs typeface="Times New Roman" panose="02020603050405020304" pitchFamily="18" charset="0"/>
              </a:rPr>
              <a:t>kids (play)……………………….</a:t>
            </a:r>
            <a:r>
              <a:rPr lang="en-US" sz="3300" b="1" dirty="0">
                <a:solidFill>
                  <a:schemeClr val="accent6">
                    <a:lumMod val="50000"/>
                  </a:schemeClr>
                </a:solidFill>
                <a:latin typeface="+mj-lt"/>
                <a:ea typeface="Times New Roman" panose="02020603050405020304" pitchFamily="18" charset="0"/>
                <a:cs typeface="Times New Roman" panose="02020603050405020304" pitchFamily="18" charset="0"/>
              </a:rPr>
              <a:t> in the garden when it suddenly began to rain.</a:t>
            </a:r>
            <a:endParaRPr lang="en-US" sz="3300" b="1" dirty="0">
              <a:solidFill>
                <a:schemeClr val="accent6">
                  <a:lumMod val="50000"/>
                </a:schemeClr>
              </a:solidFill>
              <a:latin typeface="+mj-lt"/>
              <a:ea typeface="Calibri" panose="020F0502020204030204" pitchFamily="34" charset="0"/>
              <a:cs typeface="Times New Roman" panose="02020603050405020304" pitchFamily="18" charset="0"/>
            </a:endParaRPr>
          </a:p>
          <a:p>
            <a:pPr lvl="0">
              <a:lnSpc>
                <a:spcPct val="150000"/>
              </a:lnSpc>
              <a:spcBef>
                <a:spcPts val="1200"/>
              </a:spcBef>
              <a:buFont typeface="+mj-lt"/>
              <a:buAutoNum type="arabicPeriod"/>
              <a:tabLst>
                <a:tab pos="285750" algn="l"/>
              </a:tabLst>
            </a:pPr>
            <a:r>
              <a:rPr lang="en-US" sz="3300" b="1" dirty="0">
                <a:solidFill>
                  <a:srgbClr val="002060"/>
                </a:solidFill>
                <a:latin typeface="+mj-lt"/>
                <a:ea typeface="Times New Roman" panose="02020603050405020304" pitchFamily="18" charset="0"/>
                <a:cs typeface="Times New Roman" panose="02020603050405020304" pitchFamily="18" charset="0"/>
              </a:rPr>
              <a:t>I (practice) </a:t>
            </a:r>
            <a:r>
              <a:rPr lang="en-US" sz="3300" b="1" dirty="0" smtClean="0">
                <a:solidFill>
                  <a:srgbClr val="002060"/>
                </a:solidFill>
                <a:latin typeface="+mj-lt"/>
                <a:ea typeface="Times New Roman" panose="02020603050405020304" pitchFamily="18" charset="0"/>
                <a:cs typeface="Times New Roman" panose="02020603050405020304" pitchFamily="18" charset="0"/>
              </a:rPr>
              <a:t>………………..………….</a:t>
            </a:r>
            <a:r>
              <a:rPr lang="en-US" sz="3300" b="1" dirty="0">
                <a:solidFill>
                  <a:srgbClr val="002060"/>
                </a:solidFill>
                <a:latin typeface="+mj-lt"/>
                <a:ea typeface="Times New Roman" panose="02020603050405020304" pitchFamily="18" charset="0"/>
                <a:cs typeface="Times New Roman" panose="02020603050405020304" pitchFamily="18" charset="0"/>
              </a:rPr>
              <a:t>the guitar when he came home.</a:t>
            </a:r>
            <a:endParaRPr lang="en-US" sz="3300" b="1" dirty="0">
              <a:solidFill>
                <a:srgbClr val="002060"/>
              </a:solidFill>
              <a:latin typeface="+mj-lt"/>
              <a:ea typeface="Calibri" panose="020F0502020204030204" pitchFamily="34" charset="0"/>
              <a:cs typeface="Times New Roman" panose="02020603050405020304" pitchFamily="18" charset="0"/>
            </a:endParaRPr>
          </a:p>
          <a:p>
            <a:pPr lvl="0">
              <a:lnSpc>
                <a:spcPct val="150000"/>
              </a:lnSpc>
              <a:spcBef>
                <a:spcPts val="1200"/>
              </a:spcBef>
              <a:buFont typeface="+mj-lt"/>
              <a:buAutoNum type="arabicPeriod"/>
              <a:tabLst>
                <a:tab pos="285750" algn="l"/>
              </a:tabLst>
            </a:pPr>
            <a:r>
              <a:rPr lang="en-US" sz="3300" b="1" dirty="0" smtClean="0">
                <a:solidFill>
                  <a:srgbClr val="7030A0"/>
                </a:solidFill>
                <a:latin typeface="+mj-lt"/>
                <a:ea typeface="Times New Roman" panose="02020603050405020304" pitchFamily="18" charset="0"/>
                <a:cs typeface="Times New Roman" panose="02020603050405020304" pitchFamily="18" charset="0"/>
              </a:rPr>
              <a:t>She (shop)……………………..……….</a:t>
            </a:r>
            <a:r>
              <a:rPr lang="en-US" sz="3300" b="1" dirty="0">
                <a:solidFill>
                  <a:srgbClr val="7030A0"/>
                </a:solidFill>
                <a:latin typeface="+mj-lt"/>
                <a:ea typeface="Times New Roman" panose="02020603050405020304" pitchFamily="18" charset="0"/>
                <a:cs typeface="Times New Roman" panose="02020603050405020304" pitchFamily="18" charset="0"/>
              </a:rPr>
              <a:t>w</a:t>
            </a:r>
            <a:r>
              <a:rPr lang="en-US" sz="3300" b="1" dirty="0" smtClean="0">
                <a:solidFill>
                  <a:srgbClr val="7030A0"/>
                </a:solidFill>
                <a:latin typeface="+mj-lt"/>
                <a:ea typeface="Times New Roman" panose="02020603050405020304" pitchFamily="18" charset="0"/>
                <a:cs typeface="Times New Roman" panose="02020603050405020304" pitchFamily="18" charset="0"/>
              </a:rPr>
              <a:t>hen she met her old friend last night.</a:t>
            </a:r>
            <a:endParaRPr lang="en-US" sz="3300" b="1" dirty="0">
              <a:solidFill>
                <a:srgbClr val="7030A0"/>
              </a:solidFill>
              <a:latin typeface="+mj-lt"/>
              <a:ea typeface="Calibri" panose="020F0502020204030204" pitchFamily="34" charset="0"/>
              <a:cs typeface="Times New Roman" panose="02020603050405020304" pitchFamily="18" charset="0"/>
            </a:endParaRPr>
          </a:p>
          <a:p>
            <a:endParaRPr lang="en-US" dirty="0"/>
          </a:p>
        </p:txBody>
      </p:sp>
      <p:sp>
        <p:nvSpPr>
          <p:cNvPr id="4" name="Title 1"/>
          <p:cNvSpPr>
            <a:spLocks noGrp="1"/>
          </p:cNvSpPr>
          <p:nvPr>
            <p:ph type="title"/>
          </p:nvPr>
        </p:nvSpPr>
        <p:spPr>
          <a:xfrm>
            <a:off x="3086100" y="152400"/>
            <a:ext cx="2971800" cy="563562"/>
          </a:xfrm>
          <a:solidFill>
            <a:srgbClr val="FFFF00"/>
          </a:solidFill>
          <a:ln>
            <a:solidFill>
              <a:srgbClr val="FF0000"/>
            </a:solidFill>
          </a:ln>
        </p:spPr>
        <p:txBody>
          <a:bodyPr>
            <a:noAutofit/>
          </a:bodyPr>
          <a:lstStyle/>
          <a:p>
            <a:r>
              <a:rPr lang="en-US" sz="2800" b="1" dirty="0" smtClean="0">
                <a:solidFill>
                  <a:srgbClr val="FF0000"/>
                </a:solidFill>
              </a:rPr>
              <a:t>Grammar Practice</a:t>
            </a:r>
            <a:endParaRPr lang="en-US" sz="2800" b="1" dirty="0">
              <a:solidFill>
                <a:srgbClr val="FF0000"/>
              </a:solidFill>
            </a:endParaRPr>
          </a:p>
        </p:txBody>
      </p:sp>
      <p:sp>
        <p:nvSpPr>
          <p:cNvPr id="2" name="TextBox 1"/>
          <p:cNvSpPr txBox="1"/>
          <p:nvPr/>
        </p:nvSpPr>
        <p:spPr>
          <a:xfrm>
            <a:off x="6000750" y="1610816"/>
            <a:ext cx="1866900" cy="461665"/>
          </a:xfrm>
          <a:prstGeom prst="rect">
            <a:avLst/>
          </a:prstGeom>
          <a:solidFill>
            <a:srgbClr val="FFFF00"/>
          </a:solidFill>
          <a:ln>
            <a:solidFill>
              <a:srgbClr val="FF0000"/>
            </a:solidFill>
          </a:ln>
        </p:spPr>
        <p:txBody>
          <a:bodyPr wrap="square" rtlCol="0">
            <a:spAutoFit/>
          </a:bodyPr>
          <a:lstStyle/>
          <a:p>
            <a:r>
              <a:rPr lang="en-US" sz="2400" b="1" dirty="0">
                <a:solidFill>
                  <a:srgbClr val="FF0000"/>
                </a:solidFill>
              </a:rPr>
              <a:t>w</a:t>
            </a:r>
            <a:r>
              <a:rPr lang="en-US" sz="2400" b="1" dirty="0" smtClean="0">
                <a:solidFill>
                  <a:srgbClr val="FF0000"/>
                </a:solidFill>
              </a:rPr>
              <a:t>ere playing</a:t>
            </a:r>
            <a:endParaRPr lang="en-US" sz="2400" b="1" dirty="0">
              <a:solidFill>
                <a:srgbClr val="FF0000"/>
              </a:solidFill>
            </a:endParaRPr>
          </a:p>
        </p:txBody>
      </p:sp>
      <p:sp>
        <p:nvSpPr>
          <p:cNvPr id="5" name="TextBox 4"/>
          <p:cNvSpPr txBox="1"/>
          <p:nvPr/>
        </p:nvSpPr>
        <p:spPr>
          <a:xfrm>
            <a:off x="4686300" y="2209800"/>
            <a:ext cx="2247900" cy="461665"/>
          </a:xfrm>
          <a:prstGeom prst="rect">
            <a:avLst/>
          </a:prstGeom>
          <a:solidFill>
            <a:srgbClr val="FFFF00"/>
          </a:solidFill>
          <a:ln>
            <a:solidFill>
              <a:srgbClr val="FF0000"/>
            </a:solidFill>
          </a:ln>
        </p:spPr>
        <p:txBody>
          <a:bodyPr wrap="square" rtlCol="0">
            <a:spAutoFit/>
          </a:bodyPr>
          <a:lstStyle/>
          <a:p>
            <a:r>
              <a:rPr lang="en-US" sz="2400" b="1" dirty="0">
                <a:solidFill>
                  <a:srgbClr val="FF0000"/>
                </a:solidFill>
              </a:rPr>
              <a:t>w</a:t>
            </a:r>
            <a:r>
              <a:rPr lang="en-US" sz="2400" b="1" dirty="0" smtClean="0">
                <a:solidFill>
                  <a:srgbClr val="FF0000"/>
                </a:solidFill>
              </a:rPr>
              <a:t>ere preparing</a:t>
            </a:r>
            <a:endParaRPr lang="en-US" sz="2400" b="1" dirty="0">
              <a:solidFill>
                <a:srgbClr val="FF0000"/>
              </a:solidFill>
            </a:endParaRPr>
          </a:p>
        </p:txBody>
      </p:sp>
      <p:sp>
        <p:nvSpPr>
          <p:cNvPr id="6" name="TextBox 5"/>
          <p:cNvSpPr txBox="1"/>
          <p:nvPr/>
        </p:nvSpPr>
        <p:spPr>
          <a:xfrm>
            <a:off x="2819400" y="2895600"/>
            <a:ext cx="1866900" cy="461665"/>
          </a:xfrm>
          <a:prstGeom prst="rect">
            <a:avLst/>
          </a:prstGeom>
          <a:solidFill>
            <a:srgbClr val="FFFF00"/>
          </a:solidFill>
          <a:ln>
            <a:solidFill>
              <a:srgbClr val="FF0000"/>
            </a:solidFill>
          </a:ln>
        </p:spPr>
        <p:txBody>
          <a:bodyPr wrap="square" rtlCol="0">
            <a:spAutoFit/>
          </a:bodyPr>
          <a:lstStyle/>
          <a:p>
            <a:r>
              <a:rPr lang="en-US" sz="2400" b="1" dirty="0">
                <a:solidFill>
                  <a:srgbClr val="FF0000"/>
                </a:solidFill>
              </a:rPr>
              <a:t>w</a:t>
            </a:r>
            <a:r>
              <a:rPr lang="en-US" sz="2400" b="1" dirty="0" smtClean="0">
                <a:solidFill>
                  <a:srgbClr val="FF0000"/>
                </a:solidFill>
              </a:rPr>
              <a:t>ere playing</a:t>
            </a:r>
            <a:endParaRPr lang="en-US" sz="2400" b="1" dirty="0">
              <a:solidFill>
                <a:srgbClr val="FF0000"/>
              </a:solidFill>
            </a:endParaRPr>
          </a:p>
        </p:txBody>
      </p:sp>
      <p:sp>
        <p:nvSpPr>
          <p:cNvPr id="7" name="TextBox 6"/>
          <p:cNvSpPr txBox="1"/>
          <p:nvPr/>
        </p:nvSpPr>
        <p:spPr>
          <a:xfrm>
            <a:off x="2362200" y="4113142"/>
            <a:ext cx="2324100" cy="461665"/>
          </a:xfrm>
          <a:prstGeom prst="rect">
            <a:avLst/>
          </a:prstGeom>
          <a:solidFill>
            <a:srgbClr val="FFFF00"/>
          </a:solidFill>
          <a:ln>
            <a:solidFill>
              <a:srgbClr val="FF0000"/>
            </a:solidFill>
          </a:ln>
        </p:spPr>
        <p:txBody>
          <a:bodyPr wrap="square" rtlCol="0">
            <a:spAutoFit/>
          </a:bodyPr>
          <a:lstStyle/>
          <a:p>
            <a:r>
              <a:rPr lang="en-US" sz="2400" b="1" dirty="0">
                <a:solidFill>
                  <a:srgbClr val="FF0000"/>
                </a:solidFill>
              </a:rPr>
              <a:t>w</a:t>
            </a:r>
            <a:r>
              <a:rPr lang="en-US" sz="2400" b="1" dirty="0" smtClean="0">
                <a:solidFill>
                  <a:srgbClr val="FF0000"/>
                </a:solidFill>
              </a:rPr>
              <a:t>ere practicing</a:t>
            </a:r>
            <a:endParaRPr lang="en-US" sz="2400" b="1" dirty="0">
              <a:solidFill>
                <a:srgbClr val="FF0000"/>
              </a:solidFill>
            </a:endParaRPr>
          </a:p>
        </p:txBody>
      </p:sp>
      <p:sp>
        <p:nvSpPr>
          <p:cNvPr id="8" name="TextBox 7"/>
          <p:cNvSpPr txBox="1"/>
          <p:nvPr/>
        </p:nvSpPr>
        <p:spPr>
          <a:xfrm>
            <a:off x="2400300" y="5260607"/>
            <a:ext cx="2286000" cy="461665"/>
          </a:xfrm>
          <a:prstGeom prst="rect">
            <a:avLst/>
          </a:prstGeom>
          <a:solidFill>
            <a:srgbClr val="FFFF00"/>
          </a:solidFill>
          <a:ln>
            <a:solidFill>
              <a:srgbClr val="FF0000"/>
            </a:solidFill>
          </a:ln>
        </p:spPr>
        <p:txBody>
          <a:bodyPr wrap="square" rtlCol="0">
            <a:spAutoFit/>
          </a:bodyPr>
          <a:lstStyle/>
          <a:p>
            <a:r>
              <a:rPr lang="en-US" sz="2400" b="1" dirty="0">
                <a:solidFill>
                  <a:srgbClr val="FF0000"/>
                </a:solidFill>
              </a:rPr>
              <a:t>w</a:t>
            </a:r>
            <a:r>
              <a:rPr lang="en-US" sz="2400" b="1" dirty="0" smtClean="0">
                <a:solidFill>
                  <a:srgbClr val="FF0000"/>
                </a:solidFill>
              </a:rPr>
              <a:t>ere shopping</a:t>
            </a:r>
            <a:endParaRPr lang="en-US" sz="2400" b="1" dirty="0">
              <a:solidFill>
                <a:srgbClr val="FF0000"/>
              </a:solidFill>
            </a:endParaRPr>
          </a:p>
        </p:txBody>
      </p:sp>
    </p:spTree>
    <p:extLst>
      <p:ext uri="{BB962C8B-B14F-4D97-AF65-F5344CB8AC3E}">
        <p14:creationId xmlns:p14="http://schemas.microsoft.com/office/powerpoint/2010/main" val="3714676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ircle(in)">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7"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7522" y="1499135"/>
            <a:ext cx="8686800" cy="4953000"/>
          </a:xfrm>
        </p:spPr>
        <p:txBody>
          <a:bodyPr>
            <a:noAutofit/>
          </a:bodyPr>
          <a:lstStyle/>
          <a:p>
            <a:pPr marL="0" lvl="0" indent="0">
              <a:lnSpc>
                <a:spcPct val="150000"/>
              </a:lnSpc>
              <a:spcBef>
                <a:spcPts val="1200"/>
              </a:spcBef>
              <a:buNone/>
              <a:tabLst>
                <a:tab pos="285750" algn="l"/>
              </a:tabLst>
            </a:pP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400" b="1"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While </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Alan (work</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in his room, his friends (swim</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in the pool.</a:t>
            </a:r>
            <a:endParaRPr lang="en-US"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spcBef>
                <a:spcPts val="1200"/>
              </a:spcBef>
              <a:buNone/>
              <a:tabLst>
                <a:tab pos="285750" algn="l"/>
              </a:tabLst>
            </a:pPr>
            <a:r>
              <a:rPr lang="en-US"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7. What (you / do) ……………..……………. at this time yesterday?</a:t>
            </a:r>
            <a:endParaRPr lang="en-US" sz="2400" b="1" dirty="0" smtClean="0">
              <a:solidFill>
                <a:srgbClr val="00B050"/>
              </a:solidFill>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spcBef>
                <a:spcPts val="1200"/>
              </a:spcBef>
              <a:buNone/>
              <a:tabLst>
                <a:tab pos="285750" algn="l"/>
              </a:tabLst>
            </a:pPr>
            <a:r>
              <a:rPr lang="en-US" sz="2400" b="1"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8. I (listen) …………………………. to the radio while my sister (watch)…………………………. TV.</a:t>
            </a:r>
            <a:endParaRPr lang="en-US" sz="2400" b="1" dirty="0" smtClean="0">
              <a:solidFill>
                <a:srgbClr val="7030A0"/>
              </a:solidFill>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spcBef>
                <a:spcPts val="1200"/>
              </a:spcBef>
              <a:buNone/>
              <a:tabLst>
                <a:tab pos="285750" algn="l"/>
              </a:tabLst>
            </a:pPr>
            <a:r>
              <a:rPr lang="en-US" sz="24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9. When </a:t>
            </a: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I arrived, they (play</a:t>
            </a:r>
            <a:r>
              <a:rPr lang="en-US" sz="24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cards.</a:t>
            </a:r>
            <a:endParaRPr lang="en-US" sz="2400" b="1"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spcBef>
                <a:spcPts val="1200"/>
              </a:spcBef>
              <a:buNone/>
              <a:tabLst>
                <a:tab pos="285750" algn="l"/>
              </a:tabLst>
            </a:pPr>
            <a:r>
              <a:rPr lang="en-US"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10. We </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(watch</a:t>
            </a:r>
            <a:r>
              <a:rPr lang="en-US"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 TV yesterday at 4:00 pm.</a:t>
            </a:r>
            <a:endParaRPr lang="en-US" sz="2400" b="1" dirty="0">
              <a:solidFill>
                <a:srgbClr val="00B050"/>
              </a:solidFill>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
        <p:nvSpPr>
          <p:cNvPr id="4" name="Title 1"/>
          <p:cNvSpPr>
            <a:spLocks noGrp="1"/>
          </p:cNvSpPr>
          <p:nvPr>
            <p:ph type="title"/>
          </p:nvPr>
        </p:nvSpPr>
        <p:spPr>
          <a:xfrm>
            <a:off x="3048000" y="304800"/>
            <a:ext cx="3048000" cy="639762"/>
          </a:xfrm>
          <a:solidFill>
            <a:srgbClr val="FFFF00"/>
          </a:solidFill>
          <a:ln>
            <a:solidFill>
              <a:srgbClr val="FF0000"/>
            </a:solidFill>
          </a:ln>
        </p:spPr>
        <p:txBody>
          <a:bodyPr>
            <a:noAutofit/>
          </a:bodyPr>
          <a:lstStyle/>
          <a:p>
            <a:r>
              <a:rPr lang="en-US" sz="2800" b="1" dirty="0" smtClean="0">
                <a:solidFill>
                  <a:srgbClr val="FF0000"/>
                </a:solidFill>
              </a:rPr>
              <a:t>Grammar Practice</a:t>
            </a:r>
            <a:endParaRPr lang="en-US" sz="2800" b="1" dirty="0">
              <a:solidFill>
                <a:srgbClr val="FF0000"/>
              </a:solidFill>
            </a:endParaRPr>
          </a:p>
        </p:txBody>
      </p:sp>
      <p:sp>
        <p:nvSpPr>
          <p:cNvPr id="5" name="TextBox 4"/>
          <p:cNvSpPr txBox="1"/>
          <p:nvPr/>
        </p:nvSpPr>
        <p:spPr>
          <a:xfrm>
            <a:off x="3638550" y="1499135"/>
            <a:ext cx="1866900" cy="461665"/>
          </a:xfrm>
          <a:prstGeom prst="rect">
            <a:avLst/>
          </a:prstGeom>
          <a:solidFill>
            <a:srgbClr val="FFFF00"/>
          </a:solidFill>
          <a:ln>
            <a:solidFill>
              <a:srgbClr val="FF0000"/>
            </a:solidFill>
          </a:ln>
        </p:spPr>
        <p:txBody>
          <a:bodyPr wrap="square" rtlCol="0">
            <a:spAutoFit/>
          </a:bodyPr>
          <a:lstStyle/>
          <a:p>
            <a:r>
              <a:rPr lang="en-US" sz="2400" b="1" dirty="0">
                <a:solidFill>
                  <a:srgbClr val="FF0000"/>
                </a:solidFill>
              </a:rPr>
              <a:t> </a:t>
            </a:r>
            <a:r>
              <a:rPr lang="en-US" sz="2400" b="1" dirty="0" smtClean="0">
                <a:solidFill>
                  <a:srgbClr val="FF0000"/>
                </a:solidFill>
              </a:rPr>
              <a:t>was working</a:t>
            </a:r>
            <a:endParaRPr lang="en-US" sz="2400" b="1" dirty="0">
              <a:solidFill>
                <a:srgbClr val="FF0000"/>
              </a:solidFill>
            </a:endParaRPr>
          </a:p>
        </p:txBody>
      </p:sp>
      <p:sp>
        <p:nvSpPr>
          <p:cNvPr id="6" name="TextBox 5"/>
          <p:cNvSpPr txBox="1"/>
          <p:nvPr/>
        </p:nvSpPr>
        <p:spPr>
          <a:xfrm>
            <a:off x="1905000" y="2133600"/>
            <a:ext cx="2209800" cy="461665"/>
          </a:xfrm>
          <a:prstGeom prst="rect">
            <a:avLst/>
          </a:prstGeom>
          <a:solidFill>
            <a:srgbClr val="FFFF00"/>
          </a:solidFill>
          <a:ln>
            <a:solidFill>
              <a:srgbClr val="FF0000"/>
            </a:solidFill>
          </a:ln>
        </p:spPr>
        <p:txBody>
          <a:bodyPr wrap="square" rtlCol="0">
            <a:spAutoFit/>
          </a:bodyPr>
          <a:lstStyle/>
          <a:p>
            <a:r>
              <a:rPr lang="en-US" sz="2400" b="1" dirty="0">
                <a:solidFill>
                  <a:srgbClr val="FF0000"/>
                </a:solidFill>
              </a:rPr>
              <a:t>w</a:t>
            </a:r>
            <a:r>
              <a:rPr lang="en-US" sz="2400" b="1" dirty="0" smtClean="0">
                <a:solidFill>
                  <a:srgbClr val="FF0000"/>
                </a:solidFill>
              </a:rPr>
              <a:t>ere swimming</a:t>
            </a:r>
            <a:endParaRPr lang="en-US" sz="2400" b="1" dirty="0">
              <a:solidFill>
                <a:srgbClr val="FF0000"/>
              </a:solidFill>
            </a:endParaRPr>
          </a:p>
        </p:txBody>
      </p:sp>
      <p:sp>
        <p:nvSpPr>
          <p:cNvPr id="7" name="TextBox 6"/>
          <p:cNvSpPr txBox="1"/>
          <p:nvPr/>
        </p:nvSpPr>
        <p:spPr>
          <a:xfrm>
            <a:off x="3352800" y="2768065"/>
            <a:ext cx="2438400" cy="461665"/>
          </a:xfrm>
          <a:prstGeom prst="rect">
            <a:avLst/>
          </a:prstGeom>
          <a:solidFill>
            <a:srgbClr val="FFFF00"/>
          </a:solidFill>
          <a:ln>
            <a:solidFill>
              <a:srgbClr val="FF0000"/>
            </a:solidFill>
          </a:ln>
        </p:spPr>
        <p:txBody>
          <a:bodyPr wrap="square" rtlCol="0">
            <a:spAutoFit/>
          </a:bodyPr>
          <a:lstStyle/>
          <a:p>
            <a:pPr algn="ctr"/>
            <a:r>
              <a:rPr lang="en-US" sz="2400" b="1" dirty="0">
                <a:solidFill>
                  <a:srgbClr val="FF0000"/>
                </a:solidFill>
              </a:rPr>
              <a:t>w</a:t>
            </a:r>
            <a:r>
              <a:rPr lang="en-US" sz="2400" b="1" dirty="0" smtClean="0">
                <a:solidFill>
                  <a:srgbClr val="FF0000"/>
                </a:solidFill>
              </a:rPr>
              <a:t>ere you doing </a:t>
            </a:r>
            <a:endParaRPr lang="en-US" sz="2400" b="1" dirty="0">
              <a:solidFill>
                <a:srgbClr val="FF0000"/>
              </a:solidFill>
            </a:endParaRPr>
          </a:p>
        </p:txBody>
      </p:sp>
      <p:sp>
        <p:nvSpPr>
          <p:cNvPr id="8" name="TextBox 7"/>
          <p:cNvSpPr txBox="1"/>
          <p:nvPr/>
        </p:nvSpPr>
        <p:spPr>
          <a:xfrm>
            <a:off x="2419350" y="4036995"/>
            <a:ext cx="2152650" cy="461665"/>
          </a:xfrm>
          <a:prstGeom prst="rect">
            <a:avLst/>
          </a:prstGeom>
          <a:solidFill>
            <a:srgbClr val="FFFF00"/>
          </a:solidFill>
          <a:ln>
            <a:solidFill>
              <a:srgbClr val="FF0000"/>
            </a:solidFill>
          </a:ln>
        </p:spPr>
        <p:txBody>
          <a:bodyPr wrap="square" rtlCol="0">
            <a:spAutoFit/>
          </a:bodyPr>
          <a:lstStyle/>
          <a:p>
            <a:r>
              <a:rPr lang="en-US" sz="2400" b="1" dirty="0">
                <a:solidFill>
                  <a:srgbClr val="FF0000"/>
                </a:solidFill>
              </a:rPr>
              <a:t>w</a:t>
            </a:r>
            <a:r>
              <a:rPr lang="en-US" sz="2400" b="1" dirty="0" smtClean="0">
                <a:solidFill>
                  <a:srgbClr val="FF0000"/>
                </a:solidFill>
              </a:rPr>
              <a:t>ere listening</a:t>
            </a:r>
            <a:endParaRPr lang="en-US" sz="2400" b="1" dirty="0">
              <a:solidFill>
                <a:srgbClr val="FF0000"/>
              </a:solidFill>
            </a:endParaRPr>
          </a:p>
        </p:txBody>
      </p:sp>
      <p:sp>
        <p:nvSpPr>
          <p:cNvPr id="9" name="TextBox 8"/>
          <p:cNvSpPr txBox="1"/>
          <p:nvPr/>
        </p:nvSpPr>
        <p:spPr>
          <a:xfrm>
            <a:off x="1905000" y="4649803"/>
            <a:ext cx="2133600" cy="461665"/>
          </a:xfrm>
          <a:prstGeom prst="rect">
            <a:avLst/>
          </a:prstGeom>
          <a:solidFill>
            <a:srgbClr val="FFFF00"/>
          </a:solidFill>
          <a:ln>
            <a:solidFill>
              <a:srgbClr val="FF0000"/>
            </a:solidFill>
          </a:ln>
        </p:spPr>
        <p:txBody>
          <a:bodyPr wrap="square" rtlCol="0">
            <a:spAutoFit/>
          </a:bodyPr>
          <a:lstStyle/>
          <a:p>
            <a:r>
              <a:rPr lang="en-US" sz="2400" b="1" dirty="0" smtClean="0">
                <a:solidFill>
                  <a:srgbClr val="FF0000"/>
                </a:solidFill>
              </a:rPr>
              <a:t>was watching</a:t>
            </a:r>
            <a:endParaRPr lang="en-US" sz="2400" b="1" dirty="0">
              <a:solidFill>
                <a:srgbClr val="FF0000"/>
              </a:solidFill>
            </a:endParaRPr>
          </a:p>
        </p:txBody>
      </p:sp>
      <p:sp>
        <p:nvSpPr>
          <p:cNvPr id="10" name="TextBox 9"/>
          <p:cNvSpPr txBox="1"/>
          <p:nvPr/>
        </p:nvSpPr>
        <p:spPr>
          <a:xfrm>
            <a:off x="4857750" y="5334000"/>
            <a:ext cx="1866900" cy="461665"/>
          </a:xfrm>
          <a:prstGeom prst="rect">
            <a:avLst/>
          </a:prstGeom>
          <a:solidFill>
            <a:srgbClr val="FFFF00"/>
          </a:solidFill>
          <a:ln>
            <a:solidFill>
              <a:srgbClr val="FF0000"/>
            </a:solidFill>
          </a:ln>
        </p:spPr>
        <p:txBody>
          <a:bodyPr wrap="square" rtlCol="0">
            <a:spAutoFit/>
          </a:bodyPr>
          <a:lstStyle/>
          <a:p>
            <a:r>
              <a:rPr lang="en-US" sz="2400" b="1" dirty="0">
                <a:solidFill>
                  <a:srgbClr val="FF0000"/>
                </a:solidFill>
              </a:rPr>
              <a:t>w</a:t>
            </a:r>
            <a:r>
              <a:rPr lang="en-US" sz="2400" b="1" dirty="0" smtClean="0">
                <a:solidFill>
                  <a:srgbClr val="FF0000"/>
                </a:solidFill>
              </a:rPr>
              <a:t>ere playing</a:t>
            </a:r>
            <a:endParaRPr lang="en-US" sz="2400" b="1" dirty="0">
              <a:solidFill>
                <a:srgbClr val="FF0000"/>
              </a:solidFill>
            </a:endParaRPr>
          </a:p>
        </p:txBody>
      </p:sp>
      <p:sp>
        <p:nvSpPr>
          <p:cNvPr id="11" name="TextBox 10"/>
          <p:cNvSpPr txBox="1"/>
          <p:nvPr/>
        </p:nvSpPr>
        <p:spPr>
          <a:xfrm>
            <a:off x="2883166" y="5978439"/>
            <a:ext cx="2222233" cy="461665"/>
          </a:xfrm>
          <a:prstGeom prst="rect">
            <a:avLst/>
          </a:prstGeom>
          <a:solidFill>
            <a:srgbClr val="FFFF00"/>
          </a:solidFill>
          <a:ln>
            <a:solidFill>
              <a:srgbClr val="FF0000"/>
            </a:solidFill>
          </a:ln>
        </p:spPr>
        <p:txBody>
          <a:bodyPr wrap="square" rtlCol="0">
            <a:spAutoFit/>
          </a:bodyPr>
          <a:lstStyle/>
          <a:p>
            <a:r>
              <a:rPr lang="en-US" sz="2400" b="1" dirty="0">
                <a:solidFill>
                  <a:srgbClr val="FF0000"/>
                </a:solidFill>
              </a:rPr>
              <a:t>w</a:t>
            </a:r>
            <a:r>
              <a:rPr lang="en-US" sz="2400" b="1" dirty="0" smtClean="0">
                <a:solidFill>
                  <a:srgbClr val="FF0000"/>
                </a:solidFill>
              </a:rPr>
              <a:t>ere watching</a:t>
            </a:r>
            <a:endParaRPr lang="en-US" sz="2400" b="1" dirty="0">
              <a:solidFill>
                <a:srgbClr val="FF0000"/>
              </a:solidFill>
            </a:endParaRPr>
          </a:p>
        </p:txBody>
      </p:sp>
    </p:spTree>
    <p:extLst>
      <p:ext uri="{BB962C8B-B14F-4D97-AF65-F5344CB8AC3E}">
        <p14:creationId xmlns:p14="http://schemas.microsoft.com/office/powerpoint/2010/main" val="3640255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762000"/>
            <a:ext cx="8534400" cy="5971250"/>
          </a:xfrm>
          <a:prstGeom prst="rect">
            <a:avLst/>
          </a:prstGeom>
        </p:spPr>
        <p:txBody>
          <a:bodyPr wrap="square">
            <a:spAutoFit/>
          </a:bodyPr>
          <a:lstStyle/>
          <a:p>
            <a:pPr>
              <a:lnSpc>
                <a:spcPct val="107000"/>
              </a:lnSpc>
              <a:spcAft>
                <a:spcPts val="800"/>
              </a:spcAft>
            </a:pPr>
            <a:r>
              <a:rPr lang="en-US" sz="2400" b="1" dirty="0">
                <a:solidFill>
                  <a:srgbClr val="C00000"/>
                </a:solidFill>
                <a:latin typeface="+mj-lt"/>
                <a:ea typeface="Times New Roman" panose="02020603050405020304" pitchFamily="18" charset="0"/>
                <a:cs typeface="Times New Roman" panose="02020603050405020304" pitchFamily="18" charset="0"/>
              </a:rPr>
              <a:t>Task 2:</a:t>
            </a:r>
            <a:r>
              <a:rPr lang="en-US" sz="2400" b="1" dirty="0">
                <a:solidFill>
                  <a:srgbClr val="002060"/>
                </a:solidFill>
                <a:latin typeface="+mj-lt"/>
                <a:ea typeface="Times New Roman" panose="02020603050405020304" pitchFamily="18" charset="0"/>
                <a:cs typeface="Times New Roman" panose="02020603050405020304" pitchFamily="18" charset="0"/>
              </a:rPr>
              <a:t> </a:t>
            </a:r>
            <a:r>
              <a:rPr lang="en-US" sz="2400" b="1" dirty="0" smtClean="0">
                <a:solidFill>
                  <a:srgbClr val="002060"/>
                </a:solidFill>
                <a:latin typeface="+mj-lt"/>
                <a:ea typeface="Times New Roman" panose="02020603050405020304" pitchFamily="18" charset="0"/>
                <a:cs typeface="Times New Roman" panose="02020603050405020304" pitchFamily="18" charset="0"/>
              </a:rPr>
              <a:t> </a:t>
            </a:r>
            <a:r>
              <a:rPr lang="en-US" sz="2400" b="1" dirty="0" smtClean="0">
                <a:solidFill>
                  <a:srgbClr val="7030A0"/>
                </a:solidFill>
                <a:latin typeface="+mj-lt"/>
                <a:ea typeface="Times New Roman" panose="02020603050405020304" pitchFamily="18" charset="0"/>
                <a:cs typeface="Times New Roman" panose="02020603050405020304" pitchFamily="18" charset="0"/>
              </a:rPr>
              <a:t>Put </a:t>
            </a:r>
            <a:r>
              <a:rPr lang="en-US" sz="2400" b="1" dirty="0">
                <a:solidFill>
                  <a:srgbClr val="7030A0"/>
                </a:solidFill>
                <a:latin typeface="+mj-lt"/>
                <a:ea typeface="Times New Roman" panose="02020603050405020304" pitchFamily="18" charset="0"/>
                <a:cs typeface="Times New Roman" panose="02020603050405020304" pitchFamily="18" charset="0"/>
              </a:rPr>
              <a:t>the verbs into the correct form of past simple or past continuous.</a:t>
            </a:r>
            <a:endParaRPr lang="en-US" sz="2400" dirty="0">
              <a:solidFill>
                <a:srgbClr val="7030A0"/>
              </a:solidFill>
              <a:latin typeface="+mj-lt"/>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tabLst>
                <a:tab pos="457200" algn="l"/>
              </a:tabLst>
            </a:pPr>
            <a:r>
              <a:rPr lang="en-US" sz="2400" dirty="0" smtClean="0">
                <a:solidFill>
                  <a:srgbClr val="002060"/>
                </a:solidFill>
                <a:latin typeface="+mj-lt"/>
                <a:ea typeface="Times New Roman" panose="02020603050405020304" pitchFamily="18" charset="0"/>
                <a:cs typeface="Times New Roman" panose="02020603050405020304" pitchFamily="18" charset="0"/>
              </a:rPr>
              <a:t>1.  </a:t>
            </a:r>
            <a:r>
              <a:rPr lang="en-US" sz="2400" b="1" dirty="0" smtClean="0">
                <a:solidFill>
                  <a:srgbClr val="002060"/>
                </a:solidFill>
                <a:latin typeface="+mj-lt"/>
                <a:ea typeface="Times New Roman" panose="02020603050405020304" pitchFamily="18" charset="0"/>
                <a:cs typeface="Times New Roman" panose="02020603050405020304" pitchFamily="18" charset="0"/>
              </a:rPr>
              <a:t>While </a:t>
            </a:r>
            <a:r>
              <a:rPr lang="en-US" sz="2400" b="1" dirty="0">
                <a:solidFill>
                  <a:srgbClr val="002060"/>
                </a:solidFill>
                <a:latin typeface="+mj-lt"/>
                <a:ea typeface="Times New Roman" panose="02020603050405020304" pitchFamily="18" charset="0"/>
                <a:cs typeface="Times New Roman" panose="02020603050405020304" pitchFamily="18" charset="0"/>
              </a:rPr>
              <a:t>I (drive)………………., I (have)………………….. an accident.</a:t>
            </a:r>
            <a:endParaRPr lang="en-US" sz="2400" b="1" dirty="0">
              <a:solidFill>
                <a:srgbClr val="002060"/>
              </a:solidFill>
              <a:latin typeface="+mj-lt"/>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tabLst>
                <a:tab pos="457200" algn="l"/>
              </a:tabLst>
            </a:pPr>
            <a:r>
              <a:rPr lang="en-US" sz="2400" b="1" dirty="0" smtClean="0">
                <a:solidFill>
                  <a:srgbClr val="C00000"/>
                </a:solidFill>
                <a:latin typeface="+mj-lt"/>
                <a:ea typeface="Times New Roman" panose="02020603050405020304" pitchFamily="18" charset="0"/>
                <a:cs typeface="Times New Roman" panose="02020603050405020304" pitchFamily="18" charset="0"/>
              </a:rPr>
              <a:t>2. Kate </a:t>
            </a:r>
            <a:r>
              <a:rPr lang="en-US" sz="2400" b="1" dirty="0">
                <a:solidFill>
                  <a:srgbClr val="C00000"/>
                </a:solidFill>
                <a:latin typeface="+mj-lt"/>
                <a:ea typeface="Times New Roman" panose="02020603050405020304" pitchFamily="18" charset="0"/>
                <a:cs typeface="Times New Roman" panose="02020603050405020304" pitchFamily="18" charset="0"/>
              </a:rPr>
              <a:t>(have) ………………..dinner and then she (do)…………………. her homework.</a:t>
            </a:r>
            <a:endParaRPr lang="en-US" sz="2400" b="1" dirty="0">
              <a:solidFill>
                <a:srgbClr val="C00000"/>
              </a:solidFill>
              <a:latin typeface="+mj-lt"/>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tabLst>
                <a:tab pos="457200" algn="l"/>
              </a:tabLst>
            </a:pPr>
            <a:r>
              <a:rPr lang="en-US" sz="2400" b="1" dirty="0" smtClean="0">
                <a:solidFill>
                  <a:srgbClr val="00B050"/>
                </a:solidFill>
                <a:latin typeface="+mj-lt"/>
                <a:ea typeface="Times New Roman" panose="02020603050405020304" pitchFamily="18" charset="0"/>
                <a:cs typeface="Times New Roman" panose="02020603050405020304" pitchFamily="18" charset="0"/>
              </a:rPr>
              <a:t>3. The </a:t>
            </a:r>
            <a:r>
              <a:rPr lang="en-US" sz="2400" b="1" dirty="0">
                <a:solidFill>
                  <a:srgbClr val="00B050"/>
                </a:solidFill>
                <a:latin typeface="+mj-lt"/>
                <a:ea typeface="Times New Roman" panose="02020603050405020304" pitchFamily="18" charset="0"/>
                <a:cs typeface="Times New Roman" panose="02020603050405020304" pitchFamily="18" charset="0"/>
              </a:rPr>
              <a:t>thieves (hide)…………………. in the kitchen when the police (come) ……………. in.</a:t>
            </a:r>
            <a:endParaRPr lang="en-US" sz="2400" b="1" dirty="0">
              <a:solidFill>
                <a:srgbClr val="00B050"/>
              </a:solidFill>
              <a:latin typeface="+mj-lt"/>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tabLst>
                <a:tab pos="457200" algn="l"/>
              </a:tabLst>
            </a:pPr>
            <a:r>
              <a:rPr lang="en-US" sz="2400" b="1" dirty="0" smtClean="0">
                <a:solidFill>
                  <a:srgbClr val="7030A0"/>
                </a:solidFill>
                <a:latin typeface="+mj-lt"/>
                <a:ea typeface="Times New Roman" panose="02020603050405020304" pitchFamily="18" charset="0"/>
                <a:cs typeface="Times New Roman" panose="02020603050405020304" pitchFamily="18" charset="0"/>
              </a:rPr>
              <a:t>4. Sam </a:t>
            </a:r>
            <a:r>
              <a:rPr lang="en-US" sz="2400" b="1" dirty="0">
                <a:solidFill>
                  <a:srgbClr val="7030A0"/>
                </a:solidFill>
                <a:latin typeface="+mj-lt"/>
                <a:ea typeface="Times New Roman" panose="02020603050405020304" pitchFamily="18" charset="0"/>
                <a:cs typeface="Times New Roman" panose="02020603050405020304" pitchFamily="18" charset="0"/>
              </a:rPr>
              <a:t>(plan)…………………….. a party and then he (phone) ……………………his friends.</a:t>
            </a:r>
            <a:endParaRPr lang="en-US" sz="2400" b="1" dirty="0">
              <a:solidFill>
                <a:srgbClr val="7030A0"/>
              </a:solidFill>
              <a:latin typeface="+mj-lt"/>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tabLst>
                <a:tab pos="457200" algn="l"/>
              </a:tabLst>
            </a:pPr>
            <a:r>
              <a:rPr lang="en-US" sz="2400" b="1" dirty="0" smtClean="0">
                <a:solidFill>
                  <a:srgbClr val="00B050"/>
                </a:solidFill>
                <a:latin typeface="+mj-lt"/>
                <a:ea typeface="Times New Roman" panose="02020603050405020304" pitchFamily="18" charset="0"/>
                <a:cs typeface="Times New Roman" panose="02020603050405020304" pitchFamily="18" charset="0"/>
              </a:rPr>
              <a:t>5. While </a:t>
            </a:r>
            <a:r>
              <a:rPr lang="en-US" sz="2400" b="1" dirty="0">
                <a:solidFill>
                  <a:srgbClr val="00B050"/>
                </a:solidFill>
                <a:latin typeface="+mj-lt"/>
                <a:ea typeface="Times New Roman" panose="02020603050405020304" pitchFamily="18" charset="0"/>
                <a:cs typeface="Times New Roman" panose="02020603050405020304" pitchFamily="18" charset="0"/>
              </a:rPr>
              <a:t>we (clean) ………………….the house, we (break)………………… some glasses</a:t>
            </a:r>
            <a:r>
              <a:rPr lang="en-US" sz="2400" b="1" dirty="0" smtClean="0">
                <a:solidFill>
                  <a:srgbClr val="00B050"/>
                </a:solidFill>
                <a:latin typeface="+mj-lt"/>
                <a:ea typeface="Times New Roman" panose="02020603050405020304" pitchFamily="18" charset="0"/>
                <a:cs typeface="Times New Roman" panose="02020603050405020304" pitchFamily="18" charset="0"/>
              </a:rPr>
              <a:t>.</a:t>
            </a:r>
            <a:endParaRPr lang="en-US" sz="2400" b="1" dirty="0">
              <a:solidFill>
                <a:srgbClr val="00B050"/>
              </a:solidFill>
              <a:latin typeface="+mj-lt"/>
              <a:ea typeface="Calibri" panose="020F0502020204030204" pitchFamily="34" charset="0"/>
              <a:cs typeface="Times New Roman" panose="02020603050405020304" pitchFamily="18" charset="0"/>
            </a:endParaRPr>
          </a:p>
        </p:txBody>
      </p:sp>
      <p:sp>
        <p:nvSpPr>
          <p:cNvPr id="5" name="Title 1"/>
          <p:cNvSpPr>
            <a:spLocks noGrp="1"/>
          </p:cNvSpPr>
          <p:nvPr>
            <p:ph type="title"/>
          </p:nvPr>
        </p:nvSpPr>
        <p:spPr>
          <a:xfrm>
            <a:off x="3200400" y="228600"/>
            <a:ext cx="2895600" cy="419272"/>
          </a:xfrm>
          <a:solidFill>
            <a:srgbClr val="FFFF00"/>
          </a:solidFill>
          <a:ln>
            <a:solidFill>
              <a:srgbClr val="FF0000"/>
            </a:solidFill>
          </a:ln>
        </p:spPr>
        <p:txBody>
          <a:bodyPr>
            <a:noAutofit/>
          </a:bodyPr>
          <a:lstStyle/>
          <a:p>
            <a:pPr algn="l"/>
            <a:r>
              <a:rPr lang="en-US" sz="2800" b="1" dirty="0" smtClean="0">
                <a:solidFill>
                  <a:srgbClr val="FF0000"/>
                </a:solidFill>
              </a:rPr>
              <a:t>Grammar Practice</a:t>
            </a:r>
            <a:endParaRPr lang="en-US" sz="2800" b="1" dirty="0">
              <a:solidFill>
                <a:srgbClr val="FF0000"/>
              </a:solidFill>
            </a:endParaRPr>
          </a:p>
        </p:txBody>
      </p:sp>
    </p:spTree>
    <p:extLst>
      <p:ext uri="{BB962C8B-B14F-4D97-AF65-F5344CB8AC3E}">
        <p14:creationId xmlns:p14="http://schemas.microsoft.com/office/powerpoint/2010/main" val="280424572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28601"/>
            <a:ext cx="8229600" cy="609599"/>
          </a:xfrm>
          <a:solidFill>
            <a:srgbClr val="FFFF00"/>
          </a:solidFill>
        </p:spPr>
        <p:txBody>
          <a:bodyPr>
            <a:normAutofit/>
          </a:bodyPr>
          <a:lstStyle/>
          <a:p>
            <a:r>
              <a:rPr lang="vi-VN" sz="3200" b="1" dirty="0" smtClean="0">
                <a:solidFill>
                  <a:schemeClr val="accent6">
                    <a:lumMod val="50000"/>
                  </a:schemeClr>
                </a:solidFill>
              </a:rPr>
              <a:t>Read the text again and answer the questions:</a:t>
            </a:r>
            <a:endParaRPr lang="en-US" sz="3200" b="1" dirty="0">
              <a:solidFill>
                <a:schemeClr val="accent6">
                  <a:lumMod val="50000"/>
                </a:schemeClr>
              </a:solidFill>
            </a:endParaRPr>
          </a:p>
        </p:txBody>
      </p:sp>
      <p:sp>
        <p:nvSpPr>
          <p:cNvPr id="3" name="Subtitle 2"/>
          <p:cNvSpPr>
            <a:spLocks noGrp="1"/>
          </p:cNvSpPr>
          <p:nvPr>
            <p:ph type="subTitle" idx="1"/>
          </p:nvPr>
        </p:nvSpPr>
        <p:spPr>
          <a:xfrm>
            <a:off x="381000" y="1219200"/>
            <a:ext cx="7467600" cy="609600"/>
          </a:xfrm>
        </p:spPr>
        <p:txBody>
          <a:bodyPr>
            <a:normAutofit/>
          </a:bodyPr>
          <a:lstStyle/>
          <a:p>
            <a:pPr algn="l"/>
            <a:r>
              <a:rPr lang="vi-VN" sz="2800" b="1" dirty="0" smtClean="0">
                <a:solidFill>
                  <a:srgbClr val="00B050"/>
                </a:solidFill>
              </a:rPr>
              <a:t>1. Why did Tom Pilston go to Chicago?</a:t>
            </a:r>
            <a:endParaRPr lang="en-US" sz="2800" b="1" dirty="0">
              <a:solidFill>
                <a:srgbClr val="00B050"/>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07" y="0"/>
            <a:ext cx="905507"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ubtitle 2"/>
          <p:cNvSpPr txBox="1">
            <a:spLocks/>
          </p:cNvSpPr>
          <p:nvPr/>
        </p:nvSpPr>
        <p:spPr>
          <a:xfrm>
            <a:off x="304800" y="1828800"/>
            <a:ext cx="8305800" cy="9144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2060"/>
                </a:solidFill>
              </a:rPr>
              <a:t>=&gt; Because he wanted to photograph Obama and his family</a:t>
            </a:r>
            <a:r>
              <a:rPr lang="en-US" sz="2800" b="1" dirty="0" smtClean="0">
                <a:solidFill>
                  <a:srgbClr val="002060"/>
                </a:solidFill>
              </a:rPr>
              <a:t> </a:t>
            </a:r>
            <a:r>
              <a:rPr lang="en-US" sz="2800" b="1" dirty="0" smtClean="0">
                <a:solidFill>
                  <a:srgbClr val="002060"/>
                </a:solidFill>
                <a:latin typeface="Arial" panose="020B0604020202020204" pitchFamily="34" charset="0"/>
                <a:cs typeface="Arial" panose="020B0604020202020204" pitchFamily="34" charset="0"/>
              </a:rPr>
              <a:t>at the convention center</a:t>
            </a:r>
            <a:r>
              <a:rPr lang="vi-VN" sz="2800" b="1" dirty="0" smtClean="0">
                <a:solidFill>
                  <a:srgbClr val="002060"/>
                </a:solidFill>
                <a:latin typeface="Arial" panose="020B0604020202020204" pitchFamily="34" charset="0"/>
                <a:cs typeface="Arial" panose="020B0604020202020204" pitchFamily="34" charset="0"/>
              </a:rPr>
              <a:t>.</a:t>
            </a:r>
            <a:endParaRPr kumimoji="0" lang="en-US" sz="2800" b="1"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6" name="Subtitle 2"/>
          <p:cNvSpPr txBox="1">
            <a:spLocks/>
          </p:cNvSpPr>
          <p:nvPr/>
        </p:nvSpPr>
        <p:spPr>
          <a:xfrm>
            <a:off x="304800" y="3124200"/>
            <a:ext cx="88392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B050"/>
                </a:solidFill>
              </a:rPr>
              <a:t>2</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 Why couldn’t he take a photograph of Obama?</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7" name="Subtitle 2"/>
          <p:cNvSpPr txBox="1">
            <a:spLocks/>
          </p:cNvSpPr>
          <p:nvPr/>
        </p:nvSpPr>
        <p:spPr>
          <a:xfrm>
            <a:off x="304800" y="3733800"/>
            <a:ext cx="8305800" cy="9906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chemeClr val="accent6">
                    <a:lumMod val="75000"/>
                  </a:schemeClr>
                </a:solidFill>
              </a:rPr>
              <a:t>=&gt; Because he didn’t  have </a:t>
            </a:r>
            <a:r>
              <a:rPr lang="en-US" sz="2800" b="1" dirty="0" smtClean="0">
                <a:solidFill>
                  <a:schemeClr val="accent6">
                    <a:lumMod val="75000"/>
                  </a:schemeClr>
                </a:solidFill>
                <a:latin typeface="Arial" panose="020B0604020202020204" pitchFamily="34" charset="0"/>
                <a:cs typeface="Arial" panose="020B0604020202020204" pitchFamily="34" charset="0"/>
              </a:rPr>
              <a:t>his </a:t>
            </a:r>
            <a:r>
              <a:rPr lang="vi-VN" sz="2800" b="1" dirty="0" smtClean="0">
                <a:solidFill>
                  <a:schemeClr val="accent6">
                    <a:lumMod val="75000"/>
                  </a:schemeClr>
                </a:solidFill>
              </a:rPr>
              <a:t>press pass to go inside the convention center. </a:t>
            </a:r>
            <a:endParaRPr kumimoji="0" lang="en-US" sz="2800" b="1" i="0" u="none" strike="noStrike" kern="1200" cap="none" spc="0" normalizeH="0" baseline="0" noProof="0" dirty="0">
              <a:ln>
                <a:noFill/>
              </a:ln>
              <a:solidFill>
                <a:schemeClr val="accent6">
                  <a:lumMod val="75000"/>
                </a:schemeClr>
              </a:solidFill>
              <a:effectLst/>
              <a:uLnTx/>
              <a:uFillTx/>
              <a:latin typeface="+mn-lt"/>
              <a:ea typeface="+mn-ea"/>
              <a:cs typeface="+mn-cs"/>
            </a:endParaRPr>
          </a:p>
        </p:txBody>
      </p:sp>
      <p:sp>
        <p:nvSpPr>
          <p:cNvPr id="8" name="Subtitle 2"/>
          <p:cNvSpPr txBox="1">
            <a:spLocks/>
          </p:cNvSpPr>
          <p:nvPr/>
        </p:nvSpPr>
        <p:spPr>
          <a:xfrm>
            <a:off x="304800" y="5105400"/>
            <a:ext cx="86106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00B050"/>
                </a:solidFill>
                <a:effectLst/>
                <a:uLnTx/>
                <a:uFillTx/>
                <a:latin typeface="+mn-lt"/>
                <a:ea typeface="+mn-ea"/>
                <a:cs typeface="+mn-cs"/>
              </a:rPr>
              <a:t>3. What was</a:t>
            </a:r>
            <a:r>
              <a:rPr kumimoji="0" lang="vi-VN" sz="2800" b="1" i="0" u="none" strike="noStrike" kern="1200" cap="none" spc="0" normalizeH="0" noProof="0" dirty="0" smtClean="0">
                <a:ln>
                  <a:noFill/>
                </a:ln>
                <a:solidFill>
                  <a:srgbClr val="00B050"/>
                </a:solidFill>
                <a:effectLst/>
                <a:uLnTx/>
                <a:uFillTx/>
                <a:latin typeface="+mn-lt"/>
                <a:ea typeface="+mn-ea"/>
                <a:cs typeface="+mn-cs"/>
              </a:rPr>
              <a:t> the weather like</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9" name="Subtitle 2"/>
          <p:cNvSpPr txBox="1">
            <a:spLocks/>
          </p:cNvSpPr>
          <p:nvPr/>
        </p:nvSpPr>
        <p:spPr>
          <a:xfrm>
            <a:off x="304800" y="5638800"/>
            <a:ext cx="42672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7030A0"/>
                </a:solidFill>
                <a:effectLst/>
                <a:uLnTx/>
                <a:uFillTx/>
                <a:latin typeface="+mn-lt"/>
                <a:ea typeface="+mn-ea"/>
                <a:cs typeface="+mn-cs"/>
              </a:rPr>
              <a:t>=&gt; It was </a:t>
            </a:r>
            <a:r>
              <a:rPr kumimoji="0" lang="en-US" sz="2800" b="1" i="0" u="none" strike="noStrike" kern="1200" cap="none" spc="0" normalizeH="0" baseline="0" noProof="0" dirty="0" smtClean="0">
                <a:ln>
                  <a:noFill/>
                </a:ln>
                <a:solidFill>
                  <a:srgbClr val="7030A0"/>
                </a:solidFill>
                <a:effectLst/>
                <a:uLnTx/>
                <a:uFillTx/>
                <a:latin typeface="Arial" panose="020B0604020202020204" pitchFamily="34" charset="0"/>
                <a:cs typeface="Arial" panose="020B0604020202020204" pitchFamily="34" charset="0"/>
              </a:rPr>
              <a:t>warm</a:t>
            </a:r>
            <a:r>
              <a:rPr kumimoji="0" lang="vi-VN" sz="2800" b="1" i="0" u="none" strike="noStrike" kern="1200" cap="none" spc="0" normalizeH="0" noProof="0" dirty="0" smtClean="0">
                <a:ln>
                  <a:noFill/>
                </a:ln>
                <a:solidFill>
                  <a:srgbClr val="7030A0"/>
                </a:solidFill>
                <a:effectLst/>
                <a:uLnTx/>
                <a:uFillTx/>
                <a:latin typeface="Arial" panose="020B0604020202020204" pitchFamily="34" charset="0"/>
                <a:cs typeface="Arial" panose="020B0604020202020204" pitchFamily="34" charset="0"/>
              </a:rPr>
              <a:t>.</a:t>
            </a:r>
            <a:endParaRPr kumimoji="0" lang="en-US" sz="2800" b="1" i="0"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p:cNvSpPr>
            <a:spLocks noGrp="1"/>
          </p:cNvSpPr>
          <p:nvPr>
            <p:ph idx="1"/>
          </p:nvPr>
        </p:nvSpPr>
        <p:spPr>
          <a:xfrm>
            <a:off x="304800" y="228600"/>
            <a:ext cx="8229600" cy="609600"/>
          </a:xfrm>
        </p:spPr>
        <p:txBody>
          <a:bodyPr>
            <a:normAutofit/>
          </a:bodyPr>
          <a:lstStyle/>
          <a:p>
            <a:pPr algn="l">
              <a:buNone/>
            </a:pPr>
            <a:r>
              <a:rPr lang="vi-VN" sz="2800" b="1" dirty="0" smtClean="0">
                <a:solidFill>
                  <a:srgbClr val="00B050"/>
                </a:solidFill>
              </a:rPr>
              <a:t>4. Where did he take this photo?</a:t>
            </a:r>
            <a:endParaRPr lang="en-US" sz="2800" b="1" dirty="0">
              <a:solidFill>
                <a:srgbClr val="00B050"/>
              </a:solidFill>
            </a:endParaRPr>
          </a:p>
        </p:txBody>
      </p:sp>
      <p:sp>
        <p:nvSpPr>
          <p:cNvPr id="6" name="Subtitle 2"/>
          <p:cNvSpPr txBox="1">
            <a:spLocks/>
          </p:cNvSpPr>
          <p:nvPr/>
        </p:nvSpPr>
        <p:spPr>
          <a:xfrm>
            <a:off x="0" y="914400"/>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chemeClr val="accent6">
                    <a:lumMod val="50000"/>
                  </a:schemeClr>
                </a:solidFill>
                <a:effectLst/>
                <a:uLnTx/>
                <a:uFillTx/>
                <a:latin typeface="+mn-lt"/>
                <a:ea typeface="+mn-ea"/>
                <a:cs typeface="+mn-cs"/>
              </a:rPr>
              <a:t>=&gt; He took this photo </a:t>
            </a:r>
            <a:r>
              <a:rPr kumimoji="0" lang="en-US" sz="2800" b="1" i="0" u="none" strike="noStrike" kern="1200" cap="none" spc="0" normalizeH="0" baseline="0" noProof="0" dirty="0" smtClean="0">
                <a:ln>
                  <a:noFill/>
                </a:ln>
                <a:solidFill>
                  <a:schemeClr val="accent6">
                    <a:lumMod val="50000"/>
                  </a:schemeClr>
                </a:solidFill>
                <a:effectLst/>
                <a:uLnTx/>
                <a:uFillTx/>
                <a:latin typeface="Arial" panose="020B0604020202020204" pitchFamily="34" charset="0"/>
                <a:cs typeface="Arial" panose="020B0604020202020204" pitchFamily="34" charset="0"/>
              </a:rPr>
              <a:t>in the park </a:t>
            </a:r>
            <a:r>
              <a:rPr kumimoji="0" lang="vi-VN" sz="2800" b="1" i="0" u="none" strike="noStrike" kern="1200" cap="none" spc="0" normalizeH="0" baseline="0" noProof="0" dirty="0" smtClean="0">
                <a:ln>
                  <a:noFill/>
                </a:ln>
                <a:solidFill>
                  <a:schemeClr val="accent6">
                    <a:lumMod val="50000"/>
                  </a:schemeClr>
                </a:solidFill>
                <a:effectLst/>
                <a:uLnTx/>
                <a:uFillTx/>
                <a:latin typeface="+mn-lt"/>
                <a:ea typeface="+mn-ea"/>
                <a:cs typeface="+mn-cs"/>
              </a:rPr>
              <a:t>outside the convention center.</a:t>
            </a:r>
            <a:endParaRPr kumimoji="0" lang="en-US" sz="2800" b="1" i="0" u="none" strike="noStrike" kern="1200" cap="none" spc="0" normalizeH="0" baseline="0" noProof="0" dirty="0">
              <a:ln>
                <a:noFill/>
              </a:ln>
              <a:solidFill>
                <a:schemeClr val="accent6">
                  <a:lumMod val="50000"/>
                </a:schemeClr>
              </a:solidFill>
              <a:effectLst/>
              <a:uLnTx/>
              <a:uFillTx/>
              <a:latin typeface="+mn-lt"/>
              <a:ea typeface="+mn-ea"/>
              <a:cs typeface="+mn-cs"/>
            </a:endParaRPr>
          </a:p>
        </p:txBody>
      </p:sp>
      <p:sp>
        <p:nvSpPr>
          <p:cNvPr id="7" name="Subtitle 2"/>
          <p:cNvSpPr txBox="1">
            <a:spLocks/>
          </p:cNvSpPr>
          <p:nvPr/>
        </p:nvSpPr>
        <p:spPr>
          <a:xfrm>
            <a:off x="0" y="1676400"/>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B050"/>
                </a:solidFill>
              </a:rPr>
              <a:t>5.</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 Where could the people see the election results?</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8" name="Subtitle 2"/>
          <p:cNvSpPr txBox="1">
            <a:spLocks/>
          </p:cNvSpPr>
          <p:nvPr/>
        </p:nvSpPr>
        <p:spPr>
          <a:xfrm>
            <a:off x="0" y="2209800"/>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7030A0"/>
                </a:solidFill>
                <a:effectLst/>
                <a:uLnTx/>
                <a:uFillTx/>
                <a:latin typeface="+mn-lt"/>
                <a:ea typeface="+mn-ea"/>
                <a:cs typeface="+mn-cs"/>
              </a:rPr>
              <a:t>=&gt; People could see the election</a:t>
            </a:r>
            <a:r>
              <a:rPr kumimoji="0" lang="vi-VN" sz="2800" b="1" i="0" u="none" strike="noStrike" kern="1200" cap="none" spc="0" normalizeH="0" noProof="0" dirty="0" smtClean="0">
                <a:ln>
                  <a:noFill/>
                </a:ln>
                <a:solidFill>
                  <a:srgbClr val="7030A0"/>
                </a:solidFill>
                <a:effectLst/>
                <a:uLnTx/>
                <a:uFillTx/>
                <a:latin typeface="+mn-lt"/>
                <a:ea typeface="+mn-ea"/>
                <a:cs typeface="+mn-cs"/>
              </a:rPr>
              <a:t> results on the TV screens.</a:t>
            </a:r>
            <a:endParaRPr kumimoji="0" lang="en-US" sz="2800" b="1" i="0" u="none" strike="noStrike" kern="1200" cap="none" spc="0" normalizeH="0" baseline="0" noProof="0" dirty="0">
              <a:ln>
                <a:noFill/>
              </a:ln>
              <a:solidFill>
                <a:srgbClr val="7030A0"/>
              </a:solidFill>
              <a:effectLst/>
              <a:uLnTx/>
              <a:uFillTx/>
              <a:latin typeface="+mn-lt"/>
              <a:ea typeface="+mn-ea"/>
              <a:cs typeface="+mn-cs"/>
            </a:endParaRPr>
          </a:p>
        </p:txBody>
      </p:sp>
      <p:sp>
        <p:nvSpPr>
          <p:cNvPr id="9" name="Subtitle 2"/>
          <p:cNvSpPr txBox="1">
            <a:spLocks/>
          </p:cNvSpPr>
          <p:nvPr/>
        </p:nvSpPr>
        <p:spPr>
          <a:xfrm>
            <a:off x="0" y="3352800"/>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chemeClr val="accent6">
                    <a:lumMod val="50000"/>
                  </a:schemeClr>
                </a:solidFill>
                <a:effectLst/>
                <a:uLnTx/>
                <a:uFillTx/>
                <a:latin typeface="+mn-lt"/>
                <a:ea typeface="+mn-ea"/>
                <a:cs typeface="+mn-cs"/>
              </a:rPr>
              <a:t> </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6</a:t>
            </a:r>
            <a:r>
              <a:rPr kumimoji="0" lang="vi-VN" sz="2800" b="1" i="0" u="none" strike="noStrike" kern="1200" cap="none" spc="0" normalizeH="0" baseline="0" noProof="0" dirty="0" smtClean="0">
                <a:ln>
                  <a:noFill/>
                </a:ln>
                <a:solidFill>
                  <a:schemeClr val="accent6">
                    <a:lumMod val="50000"/>
                  </a:schemeClr>
                </a:solidFill>
                <a:effectLst/>
                <a:uLnTx/>
                <a:uFillTx/>
                <a:latin typeface="+mn-lt"/>
                <a:ea typeface="+mn-ea"/>
                <a:cs typeface="+mn-cs"/>
              </a:rPr>
              <a:t>. </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Was he sorry that he couldn’t go inside</a:t>
            </a:r>
            <a:r>
              <a:rPr kumimoji="0" lang="vi-VN" sz="2800" b="1" i="0" u="none" strike="noStrike" kern="1200" cap="none" spc="0" normalizeH="0" noProof="0" dirty="0" smtClean="0">
                <a:ln>
                  <a:noFill/>
                </a:ln>
                <a:solidFill>
                  <a:srgbClr val="00B050"/>
                </a:solidFill>
                <a:effectLst/>
                <a:uLnTx/>
                <a:uFillTx/>
                <a:latin typeface="+mn-lt"/>
                <a:ea typeface="+mn-ea"/>
                <a:cs typeface="+mn-cs"/>
              </a:rPr>
              <a:t> the center?</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10" name="Subtitle 2"/>
          <p:cNvSpPr txBox="1">
            <a:spLocks/>
          </p:cNvSpPr>
          <p:nvPr/>
        </p:nvSpPr>
        <p:spPr>
          <a:xfrm>
            <a:off x="0" y="4267200"/>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C00000"/>
                </a:solidFill>
                <a:effectLst/>
                <a:uLnTx/>
                <a:uFillTx/>
                <a:latin typeface="+mn-lt"/>
                <a:ea typeface="+mn-ea"/>
                <a:cs typeface="+mn-cs"/>
              </a:rPr>
              <a:t>=&gt; No, he wasn’t.</a:t>
            </a:r>
            <a:endParaRPr kumimoji="0" lang="en-US" sz="2800" b="1" i="0" u="none" strike="noStrike" kern="1200" cap="none" spc="0" normalizeH="0" baseline="0" noProof="0" dirty="0">
              <a:ln>
                <a:noFill/>
              </a:ln>
              <a:solidFill>
                <a:srgbClr val="C00000"/>
              </a:solidFill>
              <a:effectLst/>
              <a:uLnTx/>
              <a:uFillTx/>
              <a:latin typeface="+mn-lt"/>
              <a:ea typeface="+mn-ea"/>
              <a:cs typeface="+mn-cs"/>
            </a:endParaRPr>
          </a:p>
        </p:txBody>
      </p:sp>
      <p:sp>
        <p:nvSpPr>
          <p:cNvPr id="12" name="Subtitle 2"/>
          <p:cNvSpPr txBox="1">
            <a:spLocks/>
          </p:cNvSpPr>
          <p:nvPr/>
        </p:nvSpPr>
        <p:spPr>
          <a:xfrm>
            <a:off x="228600" y="4953000"/>
            <a:ext cx="8229600" cy="6096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B050"/>
                </a:solidFill>
              </a:rPr>
              <a:t>7</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 What happaned when Obama won?</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13" name="Subtitle 2"/>
          <p:cNvSpPr txBox="1">
            <a:spLocks/>
          </p:cNvSpPr>
          <p:nvPr/>
        </p:nvSpPr>
        <p:spPr>
          <a:xfrm>
            <a:off x="0" y="5562600"/>
            <a:ext cx="8229600" cy="6096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chemeClr val="tx2">
                    <a:lumMod val="75000"/>
                  </a:schemeClr>
                </a:solidFill>
                <a:effectLst/>
                <a:uLnTx/>
                <a:uFillTx/>
                <a:latin typeface="+mn-lt"/>
                <a:ea typeface="+mn-ea"/>
                <a:cs typeface="+mn-cs"/>
              </a:rPr>
              <a:t>=&gt; Every</a:t>
            </a:r>
            <a:r>
              <a:rPr kumimoji="0" lang="en-US" sz="2800" b="1" i="0" u="none" strike="noStrike" kern="1200" cap="none" spc="0" normalizeH="0" baseline="0" noProof="0" dirty="0" smtClean="0">
                <a:ln>
                  <a:noFill/>
                </a:ln>
                <a:solidFill>
                  <a:schemeClr val="tx2">
                    <a:lumMod val="75000"/>
                  </a:schemeClr>
                </a:solidFill>
                <a:effectLst/>
                <a:uLnTx/>
                <a:uFillTx/>
                <a:latin typeface="Arial" panose="020B0604020202020204" pitchFamily="34" charset="0"/>
                <a:cs typeface="Arial" panose="020B0604020202020204" pitchFamily="34" charset="0"/>
              </a:rPr>
              <a:t>one</a:t>
            </a:r>
            <a:r>
              <a:rPr kumimoji="0" lang="vi-VN" sz="2800" b="1" i="0" u="none" strike="noStrike" kern="1200" cap="none" spc="0" normalizeH="0" baseline="0" noProof="0" dirty="0" smtClean="0">
                <a:ln>
                  <a:noFill/>
                </a:ln>
                <a:solidFill>
                  <a:schemeClr val="tx2">
                    <a:lumMod val="75000"/>
                  </a:schemeClr>
                </a:solidFill>
                <a:effectLst/>
                <a:uLnTx/>
                <a:uFillTx/>
                <a:latin typeface="Arial" panose="020B0604020202020204" pitchFamily="34" charset="0"/>
                <a:cs typeface="Arial" panose="020B0604020202020204" pitchFamily="34" charset="0"/>
              </a:rPr>
              <a:t> </a:t>
            </a:r>
            <a:r>
              <a:rPr kumimoji="0" lang="vi-VN" sz="2800" b="1" i="0" u="none" strike="noStrike" kern="1200" cap="none" spc="0" normalizeH="0" baseline="0" noProof="0" dirty="0" smtClean="0">
                <a:ln>
                  <a:noFill/>
                </a:ln>
                <a:solidFill>
                  <a:schemeClr val="tx2">
                    <a:lumMod val="75000"/>
                  </a:schemeClr>
                </a:solidFill>
                <a:effectLst/>
                <a:uLnTx/>
                <a:uFillTx/>
                <a:latin typeface="+mn-lt"/>
                <a:ea typeface="+mn-ea"/>
                <a:cs typeface="+mn-cs"/>
              </a:rPr>
              <a:t>went crazy. </a:t>
            </a:r>
            <a:endParaRPr kumimoji="0" lang="en-US" sz="2800" b="1"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14" name="Subtitle 2"/>
          <p:cNvSpPr txBox="1">
            <a:spLocks/>
          </p:cNvSpPr>
          <p:nvPr/>
        </p:nvSpPr>
        <p:spPr>
          <a:xfrm>
            <a:off x="0" y="5561798"/>
            <a:ext cx="8229600" cy="6096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chemeClr val="tx2">
                    <a:lumMod val="75000"/>
                  </a:schemeClr>
                </a:solidFill>
                <a:effectLst/>
                <a:uLnTx/>
                <a:uFillTx/>
                <a:latin typeface="+mn-lt"/>
                <a:ea typeface="+mn-ea"/>
                <a:cs typeface="+mn-cs"/>
              </a:rPr>
              <a:t>=&gt; Every</a:t>
            </a:r>
            <a:r>
              <a:rPr kumimoji="0" lang="en-US" sz="2800" b="1" i="0" u="none" strike="noStrike" kern="1200" cap="none" spc="0" normalizeH="0" baseline="0" noProof="0" dirty="0" smtClean="0">
                <a:ln>
                  <a:noFill/>
                </a:ln>
                <a:solidFill>
                  <a:schemeClr val="tx2">
                    <a:lumMod val="75000"/>
                  </a:schemeClr>
                </a:solidFill>
                <a:effectLst/>
                <a:uLnTx/>
                <a:uFillTx/>
                <a:latin typeface="Arial" panose="020B0604020202020204" pitchFamily="34" charset="0"/>
                <a:cs typeface="Arial" panose="020B0604020202020204" pitchFamily="34" charset="0"/>
              </a:rPr>
              <a:t>one</a:t>
            </a:r>
            <a:r>
              <a:rPr kumimoji="0" lang="vi-VN" sz="2800" b="1" i="0" u="none" strike="noStrike" kern="1200" cap="none" spc="0" normalizeH="0" baseline="0" noProof="0" dirty="0" smtClean="0">
                <a:ln>
                  <a:noFill/>
                </a:ln>
                <a:solidFill>
                  <a:schemeClr val="tx2">
                    <a:lumMod val="75000"/>
                  </a:schemeClr>
                </a:solidFill>
                <a:effectLst/>
                <a:uLnTx/>
                <a:uFillTx/>
                <a:latin typeface="Arial" panose="020B0604020202020204" pitchFamily="34" charset="0"/>
                <a:cs typeface="Arial" panose="020B0604020202020204" pitchFamily="34" charset="0"/>
              </a:rPr>
              <a:t> </a:t>
            </a:r>
            <a:r>
              <a:rPr kumimoji="0" lang="vi-VN" sz="2800" b="1" i="0" u="none" strike="noStrike" kern="1200" cap="none" spc="0" normalizeH="0" baseline="0" noProof="0" dirty="0" smtClean="0">
                <a:ln>
                  <a:noFill/>
                </a:ln>
                <a:solidFill>
                  <a:schemeClr val="tx2">
                    <a:lumMod val="75000"/>
                  </a:schemeClr>
                </a:solidFill>
                <a:effectLst/>
                <a:uLnTx/>
                <a:uFillTx/>
                <a:latin typeface="+mn-lt"/>
                <a:ea typeface="+mn-ea"/>
                <a:cs typeface="+mn-cs"/>
              </a:rPr>
              <a:t>went crazy. </a:t>
            </a:r>
            <a:endParaRPr kumimoji="0" lang="en-US" sz="2800" b="1"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out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down)">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3" grpId="0"/>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500" y="938843"/>
            <a:ext cx="8229600" cy="4525963"/>
          </a:xfrm>
        </p:spPr>
        <p:txBody>
          <a:bodyPr/>
          <a:lstStyle/>
          <a:p>
            <a:r>
              <a:rPr lang="vi-VN" sz="2800" b="1" dirty="0">
                <a:solidFill>
                  <a:srgbClr val="7030A0"/>
                </a:solidFill>
              </a:rPr>
              <a:t>nervous</a:t>
            </a:r>
            <a:r>
              <a:rPr lang="vi-VN" sz="2800" dirty="0"/>
              <a:t> </a:t>
            </a:r>
            <a:r>
              <a:rPr lang="vi-VN" sz="2800" dirty="0">
                <a:solidFill>
                  <a:srgbClr val="FF0000"/>
                </a:solidFill>
              </a:rPr>
              <a:t>(</a:t>
            </a:r>
            <a:r>
              <a:rPr lang="vi-VN" sz="2800" i="1" dirty="0">
                <a:solidFill>
                  <a:srgbClr val="FF0000"/>
                </a:solidFill>
              </a:rPr>
              <a:t>adj</a:t>
            </a:r>
            <a:r>
              <a:rPr lang="vi-VN" sz="2800" dirty="0">
                <a:solidFill>
                  <a:srgbClr val="FF0000"/>
                </a:solidFill>
              </a:rPr>
              <a:t>): </a:t>
            </a:r>
            <a:r>
              <a:rPr lang="vi-VN" sz="2800" dirty="0"/>
              <a:t>	</a:t>
            </a:r>
            <a:r>
              <a:rPr lang="en-US" sz="2800" dirty="0">
                <a:solidFill>
                  <a:srgbClr val="C00000"/>
                </a:solidFill>
              </a:rPr>
              <a:t>/'</a:t>
            </a:r>
            <a:r>
              <a:rPr lang="en-US" sz="2800" dirty="0" err="1">
                <a:solidFill>
                  <a:srgbClr val="C00000"/>
                </a:solidFill>
              </a:rPr>
              <a:t>nɜ:vəs</a:t>
            </a:r>
            <a:r>
              <a:rPr lang="en-US" sz="2800" dirty="0">
                <a:solidFill>
                  <a:srgbClr val="C00000"/>
                </a:solidFill>
              </a:rPr>
              <a:t>/</a:t>
            </a:r>
            <a:r>
              <a:rPr lang="vi-VN" sz="2800" dirty="0"/>
              <a:t>	</a:t>
            </a:r>
            <a:endParaRPr lang="en-US" sz="2800" dirty="0" smtClean="0"/>
          </a:p>
          <a:p>
            <a:pPr marL="0" indent="0">
              <a:buNone/>
            </a:pPr>
            <a:r>
              <a:rPr lang="en-US" sz="2800" i="1" dirty="0"/>
              <a:t> </a:t>
            </a:r>
            <a:r>
              <a:rPr lang="en-US" sz="2800" i="1" dirty="0" smtClean="0"/>
              <a:t>                          </a:t>
            </a:r>
            <a:endParaRPr lang="en-US" sz="2800" dirty="0">
              <a:solidFill>
                <a:schemeClr val="accent2">
                  <a:lumMod val="50000"/>
                </a:schemeClr>
              </a:solidFill>
              <a:latin typeface="+mj-lt"/>
            </a:endParaRPr>
          </a:p>
          <a:p>
            <a:pPr marL="0" indent="0">
              <a:buNone/>
            </a:pPr>
            <a:endParaRPr lang="vi-VN" sz="2800" dirty="0" smtClean="0">
              <a:latin typeface="+mj-lt"/>
            </a:endParaRPr>
          </a:p>
          <a:p>
            <a:pPr marL="0" indent="0">
              <a:buNone/>
            </a:pPr>
            <a:endParaRPr lang="en-US" sz="2800" dirty="0">
              <a:latin typeface="+mj-lt"/>
            </a:endParaRPr>
          </a:p>
          <a:p>
            <a:pPr>
              <a:buNone/>
            </a:pPr>
            <a:r>
              <a:rPr lang="vi-VN" sz="2800" dirty="0">
                <a:latin typeface="+mj-lt"/>
              </a:rPr>
              <a:t>	</a:t>
            </a:r>
            <a:endParaRPr lang="en-US" sz="2800" dirty="0">
              <a:solidFill>
                <a:schemeClr val="accent2">
                  <a:lumMod val="50000"/>
                </a:schemeClr>
              </a:solidFill>
              <a:latin typeface="+mj-lt"/>
            </a:endParaRPr>
          </a:p>
        </p:txBody>
      </p:sp>
      <p:sp>
        <p:nvSpPr>
          <p:cNvPr id="4" name="Title 7"/>
          <p:cNvSpPr txBox="1">
            <a:spLocks noGrp="1"/>
          </p:cNvSpPr>
          <p:nvPr>
            <p:ph type="title"/>
          </p:nvPr>
        </p:nvSpPr>
        <p:spPr>
          <a:xfrm>
            <a:off x="2819400" y="152400"/>
            <a:ext cx="37338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sp>
        <p:nvSpPr>
          <p:cNvPr id="5" name="AutoShape 4" descr="Kết quả hình ảnh cho image for feeling tense"/>
          <p:cNvSpPr>
            <a:spLocks noChangeAspect="1" noChangeArrowheads="1"/>
          </p:cNvSpPr>
          <p:nvPr/>
        </p:nvSpPr>
        <p:spPr bwMode="auto">
          <a:xfrm>
            <a:off x="4675036" y="3886200"/>
            <a:ext cx="3402163" cy="340217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Kết quả hình ảnh cho image for feeling tens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7"/>
          <p:cNvSpPr txBox="1">
            <a:spLocks/>
          </p:cNvSpPr>
          <p:nvPr/>
        </p:nvSpPr>
        <p:spPr>
          <a:xfrm>
            <a:off x="1752600" y="1576194"/>
            <a:ext cx="3315076" cy="954107"/>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r>
              <a:rPr lang="en-US" sz="2800" i="1" dirty="0" smtClean="0">
                <a:solidFill>
                  <a:schemeClr val="accent2">
                    <a:lumMod val="50000"/>
                  </a:schemeClr>
                </a:solidFill>
              </a:rPr>
              <a:t>worried</a:t>
            </a:r>
            <a:r>
              <a:rPr lang="vi-VN" sz="2800" i="1" dirty="0" smtClean="0">
                <a:solidFill>
                  <a:schemeClr val="accent2">
                    <a:lumMod val="50000"/>
                  </a:schemeClr>
                </a:solidFill>
              </a:rPr>
              <a:t> or afraid of </a:t>
            </a:r>
            <a:r>
              <a:rPr lang="en-US" sz="2800" i="1" dirty="0" smtClean="0">
                <a:solidFill>
                  <a:schemeClr val="accent2">
                    <a:lumMod val="50000"/>
                  </a:schemeClr>
                </a:solidFill>
              </a:rPr>
              <a:t>what might happen</a:t>
            </a:r>
            <a:endParaRPr kumimoji="0" lang="en-US" sz="28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le 7"/>
          <p:cNvSpPr txBox="1">
            <a:spLocks/>
          </p:cNvSpPr>
          <p:nvPr/>
        </p:nvSpPr>
        <p:spPr>
          <a:xfrm>
            <a:off x="1114943" y="3078221"/>
            <a:ext cx="7391400"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r>
              <a:rPr lang="en-US" sz="2800" dirty="0" smtClean="0"/>
              <a:t> </a:t>
            </a:r>
            <a:r>
              <a:rPr lang="vi-VN" sz="2800" dirty="0" smtClean="0">
                <a:latin typeface="+mn-lt"/>
              </a:rPr>
              <a:t>E</a:t>
            </a:r>
            <a:r>
              <a:rPr lang="en-US" sz="2800" dirty="0" smtClean="0">
                <a:latin typeface="+mn-lt"/>
              </a:rPr>
              <a:t>.g:   He feels </a:t>
            </a:r>
            <a:r>
              <a:rPr lang="en-US" sz="2800" dirty="0" smtClean="0">
                <a:solidFill>
                  <a:srgbClr val="FF0000"/>
                </a:solidFill>
                <a:latin typeface="+mn-lt"/>
              </a:rPr>
              <a:t>nervous</a:t>
            </a:r>
            <a:r>
              <a:rPr lang="en-US" sz="2800" dirty="0" smtClean="0">
                <a:latin typeface="+mn-lt"/>
              </a:rPr>
              <a:t> because of the exam.</a:t>
            </a:r>
            <a:endParaRPr kumimoji="0" lang="en-US" sz="2800" b="0" i="0" u="none" strike="noStrike" kern="1200" cap="none" spc="0" normalizeH="0" baseline="0" noProof="0" dirty="0">
              <a:ln>
                <a:noFill/>
              </a:ln>
              <a:solidFill>
                <a:schemeClr val="tx1"/>
              </a:solidFill>
              <a:effectLst/>
              <a:uLnTx/>
              <a:uFillTx/>
              <a:latin typeface="+mn-lt"/>
              <a:ea typeface="+mj-ea"/>
              <a:cs typeface="+mj-cs"/>
            </a:endParaRPr>
          </a:p>
        </p:txBody>
      </p:sp>
      <p:sp>
        <p:nvSpPr>
          <p:cNvPr id="10" name="Title 7"/>
          <p:cNvSpPr txBox="1">
            <a:spLocks/>
          </p:cNvSpPr>
          <p:nvPr/>
        </p:nvSpPr>
        <p:spPr>
          <a:xfrm>
            <a:off x="460375" y="3959582"/>
            <a:ext cx="3200400"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r>
              <a:rPr lang="vi-VN" sz="2800" b="1" dirty="0" smtClean="0">
                <a:solidFill>
                  <a:srgbClr val="00B050"/>
                </a:solidFill>
                <a:latin typeface="+mn-lt"/>
              </a:rPr>
              <a:t>tense</a:t>
            </a:r>
            <a:r>
              <a:rPr lang="vi-VN" sz="2800" dirty="0" smtClean="0">
                <a:latin typeface="+mn-lt"/>
              </a:rPr>
              <a:t> </a:t>
            </a:r>
            <a:r>
              <a:rPr lang="vi-VN" sz="2800" dirty="0" smtClean="0">
                <a:solidFill>
                  <a:srgbClr val="FF0000"/>
                </a:solidFill>
                <a:latin typeface="+mn-lt"/>
              </a:rPr>
              <a:t>(</a:t>
            </a:r>
            <a:r>
              <a:rPr lang="vi-VN" sz="2800" i="1" dirty="0" smtClean="0">
                <a:solidFill>
                  <a:srgbClr val="FF0000"/>
                </a:solidFill>
                <a:latin typeface="+mn-lt"/>
              </a:rPr>
              <a:t>adj</a:t>
            </a:r>
            <a:r>
              <a:rPr lang="vi-VN" sz="2800" dirty="0" smtClean="0">
                <a:solidFill>
                  <a:srgbClr val="FF0000"/>
                </a:solidFill>
                <a:latin typeface="+mn-lt"/>
              </a:rPr>
              <a:t>)</a:t>
            </a:r>
            <a:r>
              <a:rPr lang="vi-VN" sz="2800" dirty="0" smtClean="0">
                <a:latin typeface="+mn-lt"/>
              </a:rPr>
              <a:t>: </a:t>
            </a:r>
            <a:r>
              <a:rPr lang="en-US" sz="2800" dirty="0" smtClean="0">
                <a:latin typeface="+mn-lt"/>
              </a:rPr>
              <a:t> </a:t>
            </a:r>
            <a:r>
              <a:rPr lang="en-US" sz="2800" dirty="0" smtClean="0">
                <a:solidFill>
                  <a:srgbClr val="C00000"/>
                </a:solidFill>
                <a:latin typeface="Arial" pitchFamily="34" charset="0"/>
                <a:cs typeface="Arial" pitchFamily="34" charset="0"/>
              </a:rPr>
              <a:t>/tens/</a:t>
            </a:r>
            <a:endParaRPr kumimoji="0" lang="en-US" sz="2800" i="0" u="none" strike="noStrike" kern="1200" cap="none" spc="0" normalizeH="0" baseline="0" noProof="0" dirty="0">
              <a:ln>
                <a:noFill/>
              </a:ln>
              <a:solidFill>
                <a:srgbClr val="C00000"/>
              </a:solidFill>
              <a:effectLst/>
              <a:uLnTx/>
              <a:uFillTx/>
              <a:latin typeface="Arial" pitchFamily="34" charset="0"/>
              <a:cs typeface="Arial" pitchFamily="34" charset="0"/>
            </a:endParaRPr>
          </a:p>
        </p:txBody>
      </p:sp>
      <p:sp>
        <p:nvSpPr>
          <p:cNvPr id="11" name="Title 7"/>
          <p:cNvSpPr txBox="1">
            <a:spLocks/>
          </p:cNvSpPr>
          <p:nvPr/>
        </p:nvSpPr>
        <p:spPr>
          <a:xfrm>
            <a:off x="994526" y="4555438"/>
            <a:ext cx="3044825" cy="954107"/>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vi-VN" sz="2800" i="1" dirty="0" smtClean="0">
                <a:solidFill>
                  <a:schemeClr val="accent2">
                    <a:lumMod val="50000"/>
                  </a:schemeClr>
                </a:solidFill>
              </a:rPr>
              <a:t>nervous </a:t>
            </a:r>
            <a:r>
              <a:rPr lang="en-US" sz="2800" i="1" dirty="0" smtClean="0">
                <a:solidFill>
                  <a:schemeClr val="accent2">
                    <a:lumMod val="50000"/>
                  </a:schemeClr>
                </a:solidFill>
              </a:rPr>
              <a:t>and not able to relax</a:t>
            </a:r>
            <a:endParaRPr lang="en-US" sz="2800" dirty="0">
              <a:solidFill>
                <a:schemeClr val="accent2">
                  <a:lumMod val="50000"/>
                </a:schemeClr>
              </a:solidFill>
            </a:endParaRPr>
          </a:p>
        </p:txBody>
      </p:sp>
      <p:pic>
        <p:nvPicPr>
          <p:cNvPr id="2" name="Picture 1"/>
          <p:cNvPicPr>
            <a:picLocks noChangeAspect="1"/>
          </p:cNvPicPr>
          <p:nvPr/>
        </p:nvPicPr>
        <p:blipFill>
          <a:blip r:embed="rId2" cstate="print"/>
          <a:stretch>
            <a:fillRect/>
          </a:stretch>
        </p:blipFill>
        <p:spPr>
          <a:xfrm>
            <a:off x="5067676" y="920376"/>
            <a:ext cx="3542924" cy="2103481"/>
          </a:xfrm>
          <a:prstGeom prst="rect">
            <a:avLst/>
          </a:prstGeom>
        </p:spPr>
      </p:pic>
      <p:pic>
        <p:nvPicPr>
          <p:cNvPr id="7" name="Picture 6"/>
          <p:cNvPicPr>
            <a:picLocks noChangeAspect="1"/>
          </p:cNvPicPr>
          <p:nvPr/>
        </p:nvPicPr>
        <p:blipFill>
          <a:blip r:embed="rId3"/>
          <a:stretch>
            <a:fillRect/>
          </a:stretch>
        </p:blipFill>
        <p:spPr>
          <a:xfrm>
            <a:off x="4442026" y="3810000"/>
            <a:ext cx="4037848" cy="2671967"/>
          </a:xfrm>
          <a:prstGeom prst="rect">
            <a:avLst/>
          </a:prstGeom>
        </p:spPr>
      </p:pic>
    </p:spTree>
    <p:extLst>
      <p:ext uri="{BB962C8B-B14F-4D97-AF65-F5344CB8AC3E}">
        <p14:creationId xmlns:p14="http://schemas.microsoft.com/office/powerpoint/2010/main" val="1613324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circle(in)">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0" y="737175"/>
            <a:ext cx="8229600" cy="4525963"/>
          </a:xfrm>
        </p:spPr>
        <p:txBody>
          <a:bodyPr/>
          <a:lstStyle/>
          <a:p>
            <a:r>
              <a:rPr lang="en-US" b="1" dirty="0">
                <a:solidFill>
                  <a:srgbClr val="0070C0"/>
                </a:solidFill>
              </a:rPr>
              <a:t>emotion</a:t>
            </a:r>
            <a:r>
              <a:rPr lang="en-US" dirty="0"/>
              <a:t> </a:t>
            </a:r>
            <a:r>
              <a:rPr lang="en-US" i="1" dirty="0">
                <a:solidFill>
                  <a:srgbClr val="FF0000"/>
                </a:solidFill>
              </a:rPr>
              <a:t>(n) </a:t>
            </a:r>
            <a:r>
              <a:rPr lang="en-US" i="1" dirty="0"/>
              <a:t>	</a:t>
            </a:r>
            <a:r>
              <a:rPr lang="en-US" dirty="0">
                <a:solidFill>
                  <a:srgbClr val="C00000"/>
                </a:solidFill>
              </a:rPr>
              <a:t>/</a:t>
            </a:r>
            <a:r>
              <a:rPr lang="en-US" dirty="0" err="1">
                <a:solidFill>
                  <a:srgbClr val="C00000"/>
                </a:solidFill>
              </a:rPr>
              <a:t>ɪ'mouʃn</a:t>
            </a:r>
            <a:r>
              <a:rPr lang="en-US" dirty="0">
                <a:solidFill>
                  <a:srgbClr val="C00000"/>
                </a:solidFill>
              </a:rPr>
              <a:t>/</a:t>
            </a:r>
            <a:r>
              <a:rPr lang="en-US" b="1" dirty="0">
                <a:solidFill>
                  <a:srgbClr val="FFC000"/>
                </a:solidFill>
              </a:rPr>
              <a:t>	</a:t>
            </a:r>
            <a:endParaRPr lang="en-US" b="1" dirty="0" smtClean="0">
              <a:solidFill>
                <a:srgbClr val="FFC000"/>
              </a:solidFill>
            </a:endParaRPr>
          </a:p>
          <a:p>
            <a:pPr marL="0" indent="0">
              <a:buNone/>
            </a:pPr>
            <a:r>
              <a:rPr lang="en-US" i="1" dirty="0"/>
              <a:t> </a:t>
            </a:r>
            <a:r>
              <a:rPr lang="en-US" i="1" dirty="0" smtClean="0"/>
              <a:t>        </a:t>
            </a:r>
            <a:endParaRPr lang="vi-VN" i="1" dirty="0" smtClean="0"/>
          </a:p>
          <a:p>
            <a:pPr marL="0" indent="0">
              <a:buNone/>
            </a:pPr>
            <a:r>
              <a:rPr lang="en-US" i="1" dirty="0" smtClean="0"/>
              <a:t>             </a:t>
            </a:r>
            <a:endParaRPr lang="vi-VN" i="1" dirty="0" smtClean="0"/>
          </a:p>
          <a:p>
            <a:pPr marL="0" indent="0">
              <a:buNone/>
            </a:pPr>
            <a:endParaRPr lang="vi-VN" i="1" dirty="0" smtClean="0">
              <a:sym typeface="Wingdings" panose="05000000000000000000" pitchFamily="2" charset="2"/>
            </a:endParaRPr>
          </a:p>
          <a:p>
            <a:endParaRPr lang="en-US" dirty="0"/>
          </a:p>
        </p:txBody>
      </p:sp>
      <p:sp>
        <p:nvSpPr>
          <p:cNvPr id="4" name="Title 7"/>
          <p:cNvSpPr txBox="1">
            <a:spLocks noGrp="1"/>
          </p:cNvSpPr>
          <p:nvPr>
            <p:ph type="title"/>
          </p:nvPr>
        </p:nvSpPr>
        <p:spPr>
          <a:xfrm>
            <a:off x="2667000" y="152400"/>
            <a:ext cx="37338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pic>
        <p:nvPicPr>
          <p:cNvPr id="5" name="Picture 4"/>
          <p:cNvPicPr>
            <a:picLocks noChangeAspect="1"/>
          </p:cNvPicPr>
          <p:nvPr/>
        </p:nvPicPr>
        <p:blipFill>
          <a:blip r:embed="rId2"/>
          <a:stretch>
            <a:fillRect/>
          </a:stretch>
        </p:blipFill>
        <p:spPr>
          <a:xfrm>
            <a:off x="4038600" y="2514600"/>
            <a:ext cx="4371975" cy="4762500"/>
          </a:xfrm>
          <a:prstGeom prst="rect">
            <a:avLst/>
          </a:prstGeom>
        </p:spPr>
      </p:pic>
      <p:sp>
        <p:nvSpPr>
          <p:cNvPr id="6" name="Title 7"/>
          <p:cNvSpPr txBox="1">
            <a:spLocks/>
          </p:cNvSpPr>
          <p:nvPr/>
        </p:nvSpPr>
        <p:spPr>
          <a:xfrm>
            <a:off x="2895600" y="1371600"/>
            <a:ext cx="5181600" cy="1077218"/>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r>
              <a:rPr lang="en-US" sz="3200" i="1" dirty="0" smtClean="0"/>
              <a:t> </a:t>
            </a:r>
            <a:r>
              <a:rPr lang="en-US" sz="3200" i="1" dirty="0" smtClean="0">
                <a:solidFill>
                  <a:schemeClr val="accent2">
                    <a:lumMod val="50000"/>
                  </a:schemeClr>
                </a:solidFill>
              </a:rPr>
              <a:t>a strong feeling (such as love, anger,</a:t>
            </a:r>
            <a:r>
              <a:rPr lang="vi-VN" sz="3200" i="1" dirty="0" smtClean="0">
                <a:solidFill>
                  <a:schemeClr val="accent2">
                    <a:lumMod val="50000"/>
                  </a:schemeClr>
                </a:solidFill>
              </a:rPr>
              <a:t> </a:t>
            </a:r>
            <a:r>
              <a:rPr lang="en-US" sz="3200" i="1" dirty="0" smtClean="0">
                <a:solidFill>
                  <a:schemeClr val="accent2">
                    <a:lumMod val="50000"/>
                  </a:schemeClr>
                </a:solidFill>
              </a:rPr>
              <a:t>hate or fear)</a:t>
            </a:r>
            <a:endParaRPr kumimoji="0" lang="en-US" sz="3200" b="0" i="0" u="none" strike="noStrike" kern="1200" cap="none" spc="0" normalizeH="0" baseline="0" noProof="0" dirty="0">
              <a:ln>
                <a:noFill/>
              </a:ln>
              <a:solidFill>
                <a:schemeClr val="tx1"/>
              </a:solidFill>
              <a:effectLst/>
              <a:uLnTx/>
              <a:uFillTx/>
              <a:latin typeface="+mj-lt"/>
              <a:ea typeface="+mj-ea"/>
              <a:cs typeface="+mj-cs"/>
            </a:endParaRPr>
          </a:p>
        </p:txBody>
      </p:sp>
      <p:sp>
        <p:nvSpPr>
          <p:cNvPr id="7" name="Title 7"/>
          <p:cNvSpPr txBox="1">
            <a:spLocks/>
          </p:cNvSpPr>
          <p:nvPr/>
        </p:nvSpPr>
        <p:spPr>
          <a:xfrm>
            <a:off x="457200" y="2819400"/>
            <a:ext cx="37338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i="1" dirty="0" smtClean="0">
                <a:sym typeface="Wingdings" panose="05000000000000000000" pitchFamily="2" charset="2"/>
              </a:rPr>
              <a:t>=&gt; </a:t>
            </a:r>
            <a:r>
              <a:rPr lang="en-US" sz="3200" b="1" dirty="0" smtClean="0">
                <a:solidFill>
                  <a:srgbClr val="0070C0"/>
                </a:solidFill>
              </a:rPr>
              <a:t>emotional</a:t>
            </a:r>
            <a:r>
              <a:rPr lang="en-US" sz="3200" b="1" i="1" dirty="0" smtClean="0">
                <a:solidFill>
                  <a:schemeClr val="accent2">
                    <a:lumMod val="50000"/>
                  </a:schemeClr>
                </a:solidFill>
              </a:rPr>
              <a:t> </a:t>
            </a:r>
            <a:r>
              <a:rPr lang="en-US" sz="3200" i="1" dirty="0" smtClean="0">
                <a:solidFill>
                  <a:srgbClr val="FF0000"/>
                </a:solidFill>
              </a:rPr>
              <a:t>(</a:t>
            </a:r>
            <a:r>
              <a:rPr lang="en-US" sz="3200" i="1" dirty="0" err="1" smtClean="0">
                <a:solidFill>
                  <a:srgbClr val="FF0000"/>
                </a:solidFill>
              </a:rPr>
              <a:t>adj</a:t>
            </a:r>
            <a:r>
              <a:rPr lang="en-US" sz="3200" i="1" dirty="0" smtClean="0">
                <a:solidFill>
                  <a:srgbClr val="FF0000"/>
                </a:solidFill>
              </a:rPr>
              <a:t>)</a:t>
            </a:r>
            <a:endParaRPr lang="en-US" sz="3200" dirty="0">
              <a:solidFill>
                <a:srgbClr val="FF0000"/>
              </a:solidFill>
            </a:endParaRPr>
          </a:p>
        </p:txBody>
      </p:sp>
    </p:spTree>
    <p:extLst>
      <p:ext uri="{BB962C8B-B14F-4D97-AF65-F5344CB8AC3E}">
        <p14:creationId xmlns:p14="http://schemas.microsoft.com/office/powerpoint/2010/main" val="163244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229600" cy="4525963"/>
          </a:xfrm>
        </p:spPr>
        <p:txBody>
          <a:bodyPr/>
          <a:lstStyle/>
          <a:p>
            <a:r>
              <a:rPr lang="en-US" b="1" dirty="0">
                <a:solidFill>
                  <a:srgbClr val="00B050"/>
                </a:solidFill>
              </a:rPr>
              <a:t>announce</a:t>
            </a:r>
            <a:r>
              <a:rPr lang="en-US" dirty="0"/>
              <a:t> </a:t>
            </a:r>
            <a:r>
              <a:rPr lang="en-US" i="1" dirty="0">
                <a:solidFill>
                  <a:srgbClr val="FF0000"/>
                </a:solidFill>
              </a:rPr>
              <a:t>(v)</a:t>
            </a:r>
            <a:r>
              <a:rPr lang="en-US" dirty="0"/>
              <a:t>: 	</a:t>
            </a:r>
            <a:r>
              <a:rPr lang="en-US" dirty="0">
                <a:solidFill>
                  <a:srgbClr val="C00000"/>
                </a:solidFill>
              </a:rPr>
              <a:t>/</a:t>
            </a:r>
            <a:r>
              <a:rPr lang="en-US" dirty="0" err="1">
                <a:solidFill>
                  <a:srgbClr val="C00000"/>
                </a:solidFill>
              </a:rPr>
              <a:t>ə'nəʊns</a:t>
            </a:r>
            <a:r>
              <a:rPr lang="en-US" dirty="0">
                <a:solidFill>
                  <a:srgbClr val="C00000"/>
                </a:solidFill>
              </a:rPr>
              <a:t>/</a:t>
            </a:r>
            <a:r>
              <a:rPr lang="en-US" dirty="0"/>
              <a:t>	</a:t>
            </a:r>
            <a:endParaRPr lang="en-US" dirty="0" smtClean="0"/>
          </a:p>
          <a:p>
            <a:pPr marL="0" indent="0">
              <a:buNone/>
            </a:pPr>
            <a:r>
              <a:rPr lang="en-US" i="1" dirty="0"/>
              <a:t> </a:t>
            </a:r>
            <a:r>
              <a:rPr lang="en-US" i="1" dirty="0" smtClean="0"/>
              <a:t>                   </a:t>
            </a:r>
            <a:endParaRPr lang="en-US" dirty="0">
              <a:solidFill>
                <a:schemeClr val="accent2">
                  <a:lumMod val="50000"/>
                </a:schemeClr>
              </a:solidFill>
            </a:endParaRPr>
          </a:p>
          <a:p>
            <a:pPr>
              <a:buNone/>
            </a:pPr>
            <a:endParaRPr lang="en-US" dirty="0"/>
          </a:p>
        </p:txBody>
      </p:sp>
      <p:sp>
        <p:nvSpPr>
          <p:cNvPr id="4" name="Title 7"/>
          <p:cNvSpPr txBox="1">
            <a:spLocks/>
          </p:cNvSpPr>
          <p:nvPr/>
        </p:nvSpPr>
        <p:spPr>
          <a:xfrm>
            <a:off x="2286000" y="1905000"/>
            <a:ext cx="63246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i="1" dirty="0" smtClean="0">
                <a:solidFill>
                  <a:schemeClr val="accent2">
                    <a:lumMod val="50000"/>
                  </a:schemeClr>
                </a:solidFill>
              </a:rPr>
              <a:t>officially tell people about something</a:t>
            </a:r>
            <a:endParaRPr lang="en-US" sz="3200" dirty="0"/>
          </a:p>
        </p:txBody>
      </p:sp>
      <p:sp>
        <p:nvSpPr>
          <p:cNvPr id="5" name="AutoShape 2" descr="Kết quả hình ảnh cho image for announcem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Kết quả hình ảnh cho image for announcemen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p:cNvPicPr>
            <a:picLocks noChangeAspect="1"/>
          </p:cNvPicPr>
          <p:nvPr/>
        </p:nvPicPr>
        <p:blipFill>
          <a:blip r:embed="rId2"/>
          <a:stretch>
            <a:fillRect/>
          </a:stretch>
        </p:blipFill>
        <p:spPr>
          <a:xfrm rot="21223206">
            <a:off x="754448" y="3797125"/>
            <a:ext cx="3178349" cy="3160674"/>
          </a:xfrm>
          <a:prstGeom prst="rect">
            <a:avLst/>
          </a:prstGeom>
        </p:spPr>
      </p:pic>
      <p:sp>
        <p:nvSpPr>
          <p:cNvPr id="8" name="Title 7"/>
          <p:cNvSpPr txBox="1">
            <a:spLocks/>
          </p:cNvSpPr>
          <p:nvPr/>
        </p:nvSpPr>
        <p:spPr>
          <a:xfrm>
            <a:off x="2971800" y="381000"/>
            <a:ext cx="37338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sp>
        <p:nvSpPr>
          <p:cNvPr id="9" name="Title 7"/>
          <p:cNvSpPr txBox="1">
            <a:spLocks/>
          </p:cNvSpPr>
          <p:nvPr/>
        </p:nvSpPr>
        <p:spPr>
          <a:xfrm>
            <a:off x="533400" y="3048000"/>
            <a:ext cx="42672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i="1" dirty="0" smtClean="0">
                <a:solidFill>
                  <a:schemeClr val="accent1">
                    <a:lumMod val="50000"/>
                  </a:schemeClr>
                </a:solidFill>
                <a:sym typeface="Wingdings" panose="05000000000000000000" pitchFamily="2" charset="2"/>
              </a:rPr>
              <a:t>=&gt;</a:t>
            </a:r>
            <a:r>
              <a:rPr lang="en-US" sz="3200" i="1" dirty="0" smtClean="0">
                <a:sym typeface="Wingdings" panose="05000000000000000000" pitchFamily="2" charset="2"/>
              </a:rPr>
              <a:t>  </a:t>
            </a:r>
            <a:r>
              <a:rPr lang="en-US" sz="3200" dirty="0" smtClean="0">
                <a:solidFill>
                  <a:srgbClr val="00B050"/>
                </a:solidFill>
              </a:rPr>
              <a:t>announcement</a:t>
            </a:r>
            <a:r>
              <a:rPr lang="en-US" sz="3200" dirty="0" smtClean="0"/>
              <a:t> </a:t>
            </a:r>
            <a:r>
              <a:rPr lang="en-US" sz="3200" dirty="0" smtClean="0">
                <a:solidFill>
                  <a:srgbClr val="FF0000"/>
                </a:solidFill>
              </a:rPr>
              <a:t>(</a:t>
            </a:r>
            <a:r>
              <a:rPr lang="en-US" sz="3200" i="1" dirty="0" smtClean="0">
                <a:solidFill>
                  <a:srgbClr val="FF0000"/>
                </a:solidFill>
              </a:rPr>
              <a:t>n</a:t>
            </a:r>
            <a:r>
              <a:rPr lang="en-US" sz="3200" dirty="0" smtClean="0">
                <a:solidFill>
                  <a:srgbClr val="FF0000"/>
                </a:solidFill>
              </a:rPr>
              <a:t>)</a:t>
            </a:r>
            <a:endParaRPr lang="en-US" sz="3200" dirty="0">
              <a:solidFill>
                <a:srgbClr val="FF0000"/>
              </a:solidFill>
            </a:endParaRPr>
          </a:p>
        </p:txBody>
      </p:sp>
      <p:pic>
        <p:nvPicPr>
          <p:cNvPr id="2" name="Picture 1"/>
          <p:cNvPicPr>
            <a:picLocks noChangeAspect="1"/>
          </p:cNvPicPr>
          <p:nvPr/>
        </p:nvPicPr>
        <p:blipFill>
          <a:blip r:embed="rId3"/>
          <a:stretch>
            <a:fillRect/>
          </a:stretch>
        </p:blipFill>
        <p:spPr>
          <a:xfrm rot="363349">
            <a:off x="5209450" y="3072653"/>
            <a:ext cx="3505200" cy="2810601"/>
          </a:xfrm>
          <a:prstGeom prst="rect">
            <a:avLst/>
          </a:prstGeom>
        </p:spPr>
      </p:pic>
    </p:spTree>
    <p:extLst>
      <p:ext uri="{BB962C8B-B14F-4D97-AF65-F5344CB8AC3E}">
        <p14:creationId xmlns:p14="http://schemas.microsoft.com/office/powerpoint/2010/main" val="2583379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anim calcmode="lin" valueType="num">
                                      <p:cBhvr>
                                        <p:cTn id="13" dur="500" fill="hold"/>
                                        <p:tgtEl>
                                          <p:spTgt spid="9"/>
                                        </p:tgtEl>
                                        <p:attrNameLst>
                                          <p:attrName>ppt_x</p:attrName>
                                        </p:attrNameLst>
                                      </p:cBhvr>
                                      <p:tavLst>
                                        <p:tav tm="0">
                                          <p:val>
                                            <p:strVal val="#ppt_x"/>
                                          </p:val>
                                        </p:tav>
                                        <p:tav tm="100000">
                                          <p:val>
                                            <p:strVal val="#ppt_x"/>
                                          </p:val>
                                        </p:tav>
                                      </p:tavLst>
                                    </p:anim>
                                    <p:anim calcmode="lin" valueType="num">
                                      <p:cBhvr>
                                        <p:cTn id="14"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525963"/>
          </a:xfrm>
        </p:spPr>
        <p:txBody>
          <a:bodyPr/>
          <a:lstStyle/>
          <a:p>
            <a:r>
              <a:rPr lang="vi-VN" sz="2800" b="1" dirty="0">
                <a:solidFill>
                  <a:schemeClr val="accent6">
                    <a:lumMod val="75000"/>
                  </a:schemeClr>
                </a:solidFill>
              </a:rPr>
              <a:t>result</a:t>
            </a:r>
            <a:r>
              <a:rPr lang="vi-VN" sz="2800" dirty="0"/>
              <a:t> </a:t>
            </a:r>
            <a:r>
              <a:rPr lang="vi-VN" sz="2800" dirty="0">
                <a:solidFill>
                  <a:srgbClr val="FF0000"/>
                </a:solidFill>
              </a:rPr>
              <a:t>(</a:t>
            </a:r>
            <a:r>
              <a:rPr lang="vi-VN" sz="2800" i="1" dirty="0">
                <a:solidFill>
                  <a:srgbClr val="FF0000"/>
                </a:solidFill>
              </a:rPr>
              <a:t>n</a:t>
            </a:r>
            <a:r>
              <a:rPr lang="vi-VN" sz="2800" dirty="0">
                <a:solidFill>
                  <a:srgbClr val="FF0000"/>
                </a:solidFill>
              </a:rPr>
              <a:t>)</a:t>
            </a:r>
            <a:r>
              <a:rPr lang="vi-VN" sz="2800" dirty="0"/>
              <a:t>: 	</a:t>
            </a:r>
            <a:r>
              <a:rPr lang="en-US" sz="2800" dirty="0">
                <a:solidFill>
                  <a:srgbClr val="C00000"/>
                </a:solidFill>
              </a:rPr>
              <a:t>/</a:t>
            </a:r>
            <a:r>
              <a:rPr lang="en-US" sz="2800" dirty="0" err="1">
                <a:solidFill>
                  <a:srgbClr val="C00000"/>
                </a:solidFill>
              </a:rPr>
              <a:t>rɪ'zʌlt</a:t>
            </a:r>
            <a:r>
              <a:rPr lang="en-US" sz="2800" dirty="0">
                <a:solidFill>
                  <a:srgbClr val="C00000"/>
                </a:solidFill>
              </a:rPr>
              <a:t>/</a:t>
            </a:r>
            <a:r>
              <a:rPr lang="vi-VN" sz="2800" dirty="0">
                <a:solidFill>
                  <a:srgbClr val="C00000"/>
                </a:solidFill>
              </a:rPr>
              <a:t>	</a:t>
            </a:r>
            <a:endParaRPr lang="en-US" sz="2800" dirty="0" smtClean="0">
              <a:solidFill>
                <a:srgbClr val="C00000"/>
              </a:solidFill>
            </a:endParaRPr>
          </a:p>
          <a:p>
            <a:pPr marL="0" indent="0">
              <a:buNone/>
            </a:pPr>
            <a:endParaRPr lang="en-US" sz="2800" dirty="0">
              <a:solidFill>
                <a:schemeClr val="accent2">
                  <a:lumMod val="75000"/>
                </a:schemeClr>
              </a:solidFill>
            </a:endParaRPr>
          </a:p>
          <a:p>
            <a:pPr marL="0" indent="0">
              <a:buNone/>
            </a:pPr>
            <a:r>
              <a:rPr lang="en-US" sz="2800" dirty="0"/>
              <a:t> </a:t>
            </a:r>
            <a:r>
              <a:rPr lang="en-US" sz="2800" dirty="0" smtClean="0"/>
              <a:t>      </a:t>
            </a:r>
          </a:p>
          <a:p>
            <a:pPr marL="0" indent="0">
              <a:buNone/>
            </a:pPr>
            <a:r>
              <a:rPr lang="en-US" sz="2800" dirty="0"/>
              <a:t> </a:t>
            </a:r>
            <a:r>
              <a:rPr lang="en-US" sz="2800" dirty="0" smtClean="0"/>
              <a:t>    </a:t>
            </a:r>
            <a:endParaRPr lang="en-US" dirty="0"/>
          </a:p>
        </p:txBody>
      </p:sp>
      <p:sp>
        <p:nvSpPr>
          <p:cNvPr id="4" name="Title 7"/>
          <p:cNvSpPr txBox="1">
            <a:spLocks noGrp="1"/>
          </p:cNvSpPr>
          <p:nvPr>
            <p:ph type="title"/>
          </p:nvPr>
        </p:nvSpPr>
        <p:spPr>
          <a:xfrm>
            <a:off x="3048000" y="304800"/>
            <a:ext cx="35052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sp>
        <p:nvSpPr>
          <p:cNvPr id="5" name="Title 7"/>
          <p:cNvSpPr txBox="1">
            <a:spLocks/>
          </p:cNvSpPr>
          <p:nvPr/>
        </p:nvSpPr>
        <p:spPr>
          <a:xfrm>
            <a:off x="2133600" y="1905000"/>
            <a:ext cx="6400800" cy="1077218"/>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r>
              <a:rPr lang="en-US" sz="3200" i="1" dirty="0" smtClean="0"/>
              <a:t> </a:t>
            </a:r>
            <a:r>
              <a:rPr lang="vi-VN" sz="3200" i="1" dirty="0" smtClean="0">
                <a:solidFill>
                  <a:schemeClr val="accent2">
                    <a:lumMod val="75000"/>
                  </a:schemeClr>
                </a:solidFill>
              </a:rPr>
              <a:t>a thing that is caused or produced </a:t>
            </a:r>
            <a:r>
              <a:rPr lang="en-US" sz="3200" i="1" dirty="0" smtClean="0">
                <a:solidFill>
                  <a:schemeClr val="accent2">
                    <a:lumMod val="75000"/>
                  </a:schemeClr>
                </a:solidFill>
              </a:rPr>
              <a:t/>
            </a:r>
            <a:br>
              <a:rPr lang="en-US" sz="3200" i="1" dirty="0" smtClean="0">
                <a:solidFill>
                  <a:schemeClr val="accent2">
                    <a:lumMod val="75000"/>
                  </a:schemeClr>
                </a:solidFill>
              </a:rPr>
            </a:br>
            <a:r>
              <a:rPr lang="en-US" sz="3200" i="1" dirty="0" smtClean="0">
                <a:solidFill>
                  <a:schemeClr val="accent2">
                    <a:lumMod val="75000"/>
                  </a:schemeClr>
                </a:solidFill>
              </a:rPr>
              <a:t>                    </a:t>
            </a:r>
            <a:r>
              <a:rPr lang="vi-VN" sz="3200" i="1" dirty="0" smtClean="0">
                <a:solidFill>
                  <a:schemeClr val="accent2">
                    <a:lumMod val="75000"/>
                  </a:schemeClr>
                </a:solidFill>
              </a:rPr>
              <a:t>because of something else.</a:t>
            </a:r>
            <a:endParaRPr kumimoji="0" lang="en-US" sz="3200" b="0" i="0" u="none" strike="noStrike" kern="1200" cap="none" spc="0" normalizeH="0" baseline="0" noProof="0" dirty="0">
              <a:ln>
                <a:noFill/>
              </a:ln>
              <a:solidFill>
                <a:schemeClr val="tx1"/>
              </a:solidFill>
              <a:effectLst/>
              <a:uLnTx/>
              <a:uFillTx/>
              <a:latin typeface="+mj-lt"/>
              <a:ea typeface="+mj-ea"/>
              <a:cs typeface="+mj-cs"/>
            </a:endParaRPr>
          </a:p>
        </p:txBody>
      </p:sp>
      <p:sp>
        <p:nvSpPr>
          <p:cNvPr id="6" name="Title 7"/>
          <p:cNvSpPr txBox="1">
            <a:spLocks/>
          </p:cNvSpPr>
          <p:nvPr/>
        </p:nvSpPr>
        <p:spPr>
          <a:xfrm>
            <a:off x="152400" y="3139481"/>
            <a:ext cx="6553200" cy="156966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i="1" dirty="0" smtClean="0"/>
              <a:t> </a:t>
            </a:r>
            <a:r>
              <a:rPr lang="en-US" sz="3200" dirty="0" smtClean="0">
                <a:solidFill>
                  <a:srgbClr val="002060"/>
                </a:solidFill>
              </a:rPr>
              <a:t>E</a:t>
            </a:r>
            <a:r>
              <a:rPr lang="vi-VN" sz="3200" dirty="0" smtClean="0">
                <a:solidFill>
                  <a:srgbClr val="002060"/>
                </a:solidFill>
              </a:rPr>
              <a:t>.g: </a:t>
            </a:r>
            <a:r>
              <a:rPr lang="en-US" sz="3200" dirty="0" smtClean="0">
                <a:solidFill>
                  <a:srgbClr val="002060"/>
                </a:solidFill>
              </a:rPr>
              <a:t>   </a:t>
            </a:r>
            <a:r>
              <a:rPr lang="vi-VN" sz="3200" dirty="0" smtClean="0">
                <a:solidFill>
                  <a:srgbClr val="002060"/>
                </a:solidFill>
              </a:rPr>
              <a:t>He made a big mistake</a:t>
            </a:r>
            <a:r>
              <a:rPr lang="en-US" sz="3200" dirty="0" smtClean="0">
                <a:solidFill>
                  <a:srgbClr val="002060"/>
                </a:solidFill>
              </a:rPr>
              <a:t>.</a:t>
            </a:r>
          </a:p>
          <a:p>
            <a:pPr algn="l"/>
            <a:r>
              <a:rPr lang="en-US" sz="3200" i="1" dirty="0" smtClean="0">
                <a:solidFill>
                  <a:srgbClr val="002060"/>
                </a:solidFill>
              </a:rPr>
              <a:t>          </a:t>
            </a:r>
            <a:r>
              <a:rPr lang="vi-VN" sz="3200" i="1" dirty="0" smtClean="0">
                <a:solidFill>
                  <a:srgbClr val="002060"/>
                </a:solidFill>
              </a:rPr>
              <a:t> </a:t>
            </a:r>
            <a:r>
              <a:rPr lang="en-US" sz="3200" i="1" dirty="0" smtClean="0">
                <a:solidFill>
                  <a:srgbClr val="002060"/>
                </a:solidFill>
              </a:rPr>
              <a:t> A</a:t>
            </a:r>
            <a:r>
              <a:rPr lang="vi-VN" sz="3200" i="1" dirty="0" smtClean="0">
                <a:solidFill>
                  <a:srgbClr val="002060"/>
                </a:solidFill>
              </a:rPr>
              <a:t>s a</a:t>
            </a:r>
            <a:r>
              <a:rPr lang="vi-VN" sz="3200" dirty="0" smtClean="0">
                <a:solidFill>
                  <a:srgbClr val="002060"/>
                </a:solidFill>
              </a:rPr>
              <a:t> </a:t>
            </a:r>
            <a:r>
              <a:rPr lang="vi-VN" sz="3200" i="1" dirty="0" smtClean="0">
                <a:solidFill>
                  <a:srgbClr val="FF0000"/>
                </a:solidFill>
              </a:rPr>
              <a:t>result</a:t>
            </a:r>
            <a:r>
              <a:rPr lang="vi-VN" sz="3200" dirty="0" smtClean="0">
                <a:solidFill>
                  <a:srgbClr val="002060"/>
                </a:solidFill>
              </a:rPr>
              <a:t>, he lost his job.</a:t>
            </a:r>
            <a:endParaRPr lang="en-US" sz="3200" dirty="0" smtClean="0">
              <a:solidFill>
                <a:srgbClr val="002060"/>
              </a:solidFill>
            </a:endParaRPr>
          </a:p>
          <a:p>
            <a:pPr lvl="0" algn="l"/>
            <a:endParaRPr kumimoji="0" lang="en-US" sz="3200" b="0" i="0" u="none" strike="noStrike" kern="1200" cap="none" spc="0" normalizeH="0" baseline="0" noProof="0" dirty="0">
              <a:ln>
                <a:noFill/>
              </a:ln>
              <a:solidFill>
                <a:schemeClr val="tx1"/>
              </a:solidFill>
              <a:effectLst/>
              <a:uLnTx/>
              <a:uFillTx/>
              <a:latin typeface="+mj-lt"/>
              <a:ea typeface="+mj-ea"/>
              <a:cs typeface="+mj-cs"/>
            </a:endParaRPr>
          </a:p>
        </p:txBody>
      </p:sp>
      <p:pic>
        <p:nvPicPr>
          <p:cNvPr id="2" name="Picture 1"/>
          <p:cNvPicPr>
            <a:picLocks noChangeAspect="1"/>
          </p:cNvPicPr>
          <p:nvPr/>
        </p:nvPicPr>
        <p:blipFill>
          <a:blip r:embed="rId2" cstate="print"/>
          <a:stretch>
            <a:fillRect/>
          </a:stretch>
        </p:blipFill>
        <p:spPr>
          <a:xfrm>
            <a:off x="5738659" y="2946123"/>
            <a:ext cx="3122198" cy="3733800"/>
          </a:xfrm>
          <a:prstGeom prst="rect">
            <a:avLst/>
          </a:prstGeom>
        </p:spPr>
      </p:pic>
    </p:spTree>
    <p:extLst>
      <p:ext uri="{BB962C8B-B14F-4D97-AF65-F5344CB8AC3E}">
        <p14:creationId xmlns:p14="http://schemas.microsoft.com/office/powerpoint/2010/main" val="1158490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609600"/>
            <a:ext cx="8229600" cy="4602163"/>
          </a:xfrm>
        </p:spPr>
        <p:txBody>
          <a:bodyPr/>
          <a:lstStyle/>
          <a:p>
            <a:r>
              <a:rPr lang="vi-VN" b="1" dirty="0">
                <a:solidFill>
                  <a:srgbClr val="00B050"/>
                </a:solidFill>
              </a:rPr>
              <a:t>discover</a:t>
            </a:r>
            <a:r>
              <a:rPr lang="vi-VN" dirty="0">
                <a:solidFill>
                  <a:srgbClr val="00B050"/>
                </a:solidFill>
              </a:rPr>
              <a:t> </a:t>
            </a:r>
            <a:r>
              <a:rPr lang="vi-VN" dirty="0">
                <a:solidFill>
                  <a:srgbClr val="FF0000"/>
                </a:solidFill>
              </a:rPr>
              <a:t>(</a:t>
            </a:r>
            <a:r>
              <a:rPr lang="vi-VN" i="1" dirty="0">
                <a:solidFill>
                  <a:srgbClr val="FF0000"/>
                </a:solidFill>
              </a:rPr>
              <a:t>v</a:t>
            </a:r>
            <a:r>
              <a:rPr lang="vi-VN" dirty="0">
                <a:solidFill>
                  <a:srgbClr val="FF0000"/>
                </a:solidFill>
              </a:rPr>
              <a:t>)</a:t>
            </a:r>
            <a:r>
              <a:rPr lang="vi-VN" dirty="0"/>
              <a:t>: 	</a:t>
            </a:r>
            <a:r>
              <a:rPr lang="en-US" dirty="0">
                <a:solidFill>
                  <a:srgbClr val="C00000"/>
                </a:solidFill>
              </a:rPr>
              <a:t>/</a:t>
            </a:r>
            <a:r>
              <a:rPr lang="en-US" dirty="0" err="1">
                <a:solidFill>
                  <a:srgbClr val="C00000"/>
                </a:solidFill>
              </a:rPr>
              <a:t>dɪ'skʌvə</a:t>
            </a:r>
            <a:r>
              <a:rPr lang="en-US" dirty="0">
                <a:solidFill>
                  <a:srgbClr val="C00000"/>
                </a:solidFill>
              </a:rPr>
              <a:t>(r)/</a:t>
            </a:r>
            <a:r>
              <a:rPr lang="vi-VN" dirty="0">
                <a:solidFill>
                  <a:srgbClr val="C00000"/>
                </a:solidFill>
              </a:rPr>
              <a:t>	</a:t>
            </a:r>
            <a:endParaRPr lang="en-US" dirty="0" smtClean="0">
              <a:solidFill>
                <a:srgbClr val="C00000"/>
              </a:solidFill>
            </a:endParaRPr>
          </a:p>
          <a:p>
            <a:endParaRPr lang="en-US" dirty="0"/>
          </a:p>
        </p:txBody>
      </p:sp>
      <p:sp>
        <p:nvSpPr>
          <p:cNvPr id="4" name="Title 7"/>
          <p:cNvSpPr txBox="1">
            <a:spLocks noGrp="1"/>
          </p:cNvSpPr>
          <p:nvPr>
            <p:ph type="title"/>
          </p:nvPr>
        </p:nvSpPr>
        <p:spPr>
          <a:xfrm>
            <a:off x="3095625" y="-9625"/>
            <a:ext cx="2667000" cy="46166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b="1" cap="all"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latin typeface="Arial" pitchFamily="34" charset="0"/>
                <a:cs typeface="Arial" pitchFamily="34" charset="0"/>
              </a:rPr>
              <a:t>vocabulary</a:t>
            </a:r>
            <a:endParaRPr lang="en-US" sz="2400" dirty="0">
              <a:solidFill>
                <a:srgbClr val="7030A0"/>
              </a:solidFill>
            </a:endParaRPr>
          </a:p>
        </p:txBody>
      </p:sp>
      <p:pic>
        <p:nvPicPr>
          <p:cNvPr id="2050" name="Picture 2" descr="Kết quả hình ảnh cho image of christopher columbus discovered amer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1800" y="2362200"/>
            <a:ext cx="5581650" cy="3352800"/>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Kết quả hình ảnh cho image of christopher columbus discovered americ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4" name="Picture 6"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354067">
            <a:off x="491149" y="2433341"/>
            <a:ext cx="2190750" cy="3289343"/>
          </a:xfrm>
          <a:prstGeom prst="rect">
            <a:avLst/>
          </a:prstGeom>
          <a:noFill/>
          <a:extLst>
            <a:ext uri="{909E8E84-426E-40DD-AFC4-6F175D3DCCD1}">
              <a14:hiddenFill xmlns:a14="http://schemas.microsoft.com/office/drawing/2010/main">
                <a:solidFill>
                  <a:srgbClr val="FFFFFF"/>
                </a:solidFill>
              </a14:hiddenFill>
            </a:ext>
          </a:extLst>
        </p:spPr>
      </p:pic>
      <p:sp>
        <p:nvSpPr>
          <p:cNvPr id="8" name="Title 7"/>
          <p:cNvSpPr txBox="1">
            <a:spLocks/>
          </p:cNvSpPr>
          <p:nvPr/>
        </p:nvSpPr>
        <p:spPr>
          <a:xfrm>
            <a:off x="1143000" y="5903893"/>
            <a:ext cx="7384181" cy="954107"/>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a:solidFill>
                  <a:srgbClr val="002060"/>
                </a:solidFill>
              </a:rPr>
              <a:t>Christopher </a:t>
            </a:r>
            <a:r>
              <a:rPr lang="en-US" sz="2800" b="1" dirty="0" smtClean="0">
                <a:solidFill>
                  <a:srgbClr val="002060"/>
                </a:solidFill>
              </a:rPr>
              <a:t>Columbus </a:t>
            </a:r>
            <a:r>
              <a:rPr lang="en-US" sz="2800" b="1" i="1" dirty="0" smtClean="0">
                <a:solidFill>
                  <a:srgbClr val="FF0000"/>
                </a:solidFill>
              </a:rPr>
              <a:t>discovered</a:t>
            </a:r>
            <a:r>
              <a:rPr lang="en-US" sz="2800" b="1" dirty="0" smtClean="0">
                <a:solidFill>
                  <a:srgbClr val="002060"/>
                </a:solidFill>
              </a:rPr>
              <a:t> America on 12</a:t>
            </a:r>
            <a:r>
              <a:rPr lang="en-US" sz="2800" b="1" baseline="30000" dirty="0" smtClean="0">
                <a:solidFill>
                  <a:srgbClr val="002060"/>
                </a:solidFill>
              </a:rPr>
              <a:t>th</a:t>
            </a:r>
            <a:r>
              <a:rPr lang="en-US" sz="2800" b="1" dirty="0" smtClean="0">
                <a:solidFill>
                  <a:srgbClr val="002060"/>
                </a:solidFill>
              </a:rPr>
              <a:t> October, in 1492.</a:t>
            </a:r>
            <a:endParaRPr lang="en-US" sz="2800" b="1" dirty="0">
              <a:solidFill>
                <a:srgbClr val="002060"/>
              </a:solidFill>
            </a:endParaRPr>
          </a:p>
        </p:txBody>
      </p:sp>
      <p:sp>
        <p:nvSpPr>
          <p:cNvPr id="9" name="Title 7"/>
          <p:cNvSpPr txBox="1">
            <a:spLocks/>
          </p:cNvSpPr>
          <p:nvPr/>
        </p:nvSpPr>
        <p:spPr>
          <a:xfrm>
            <a:off x="3886200" y="1295400"/>
            <a:ext cx="4495800" cy="954107"/>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i="1" dirty="0" smtClean="0"/>
              <a:t> </a:t>
            </a:r>
            <a:r>
              <a:rPr lang="vi-VN" sz="2800" i="1" dirty="0" smtClean="0">
                <a:solidFill>
                  <a:schemeClr val="accent6">
                    <a:lumMod val="50000"/>
                  </a:schemeClr>
                </a:solidFill>
              </a:rPr>
              <a:t>to find</a:t>
            </a:r>
            <a:r>
              <a:rPr lang="vi-VN" sz="2800" dirty="0" smtClean="0">
                <a:solidFill>
                  <a:schemeClr val="accent6">
                    <a:lumMod val="50000"/>
                  </a:schemeClr>
                </a:solidFill>
              </a:rPr>
              <a:t> </a:t>
            </a:r>
            <a:r>
              <a:rPr lang="vi-VN" sz="2800" i="1" dirty="0" smtClean="0">
                <a:solidFill>
                  <a:schemeClr val="accent6">
                    <a:lumMod val="50000"/>
                  </a:schemeClr>
                </a:solidFill>
              </a:rPr>
              <a:t>out about something </a:t>
            </a:r>
            <a:r>
              <a:rPr lang="en-US" sz="2800" i="1" dirty="0" smtClean="0">
                <a:solidFill>
                  <a:schemeClr val="accent6">
                    <a:lumMod val="50000"/>
                  </a:schemeClr>
                </a:solidFill>
              </a:rPr>
              <a:t>                      </a:t>
            </a:r>
            <a:br>
              <a:rPr lang="en-US" sz="2800" i="1" dirty="0" smtClean="0">
                <a:solidFill>
                  <a:schemeClr val="accent6">
                    <a:lumMod val="50000"/>
                  </a:schemeClr>
                </a:solidFill>
              </a:rPr>
            </a:br>
            <a:r>
              <a:rPr lang="en-US" sz="2800" i="1" dirty="0" smtClean="0">
                <a:solidFill>
                  <a:schemeClr val="accent6">
                    <a:lumMod val="50000"/>
                  </a:schemeClr>
                </a:solidFill>
              </a:rPr>
              <a:t> </a:t>
            </a:r>
            <a:r>
              <a:rPr lang="vi-VN" sz="2800" i="1" dirty="0" smtClean="0">
                <a:solidFill>
                  <a:schemeClr val="accent6">
                    <a:lumMod val="50000"/>
                  </a:schemeClr>
                </a:solidFill>
              </a:rPr>
              <a:t>for the first time</a:t>
            </a:r>
            <a:endParaRPr lang="en-US" sz="2800" dirty="0">
              <a:latin typeface="+mn-lt"/>
            </a:endParaRPr>
          </a:p>
        </p:txBody>
      </p:sp>
    </p:spTree>
    <p:extLst>
      <p:ext uri="{BB962C8B-B14F-4D97-AF65-F5344CB8AC3E}">
        <p14:creationId xmlns:p14="http://schemas.microsoft.com/office/powerpoint/2010/main" val="1584313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blinds(horizontal)">
                                      <p:cBhvr>
                                        <p:cTn id="7" dur="500"/>
                                        <p:tgtEl>
                                          <p:spTgt spid="205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checkerboard(across)">
                                      <p:cBhvr>
                                        <p:cTn id="12" dur="5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ssolv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04800"/>
            <a:ext cx="8229600" cy="579438"/>
          </a:xfrm>
          <a:solidFill>
            <a:srgbClr val="FFFF00"/>
          </a:solidFill>
          <a:ln>
            <a:solidFill>
              <a:srgbClr val="FF0000"/>
            </a:solidFill>
          </a:ln>
        </p:spPr>
        <p:txBody>
          <a:bodyPr>
            <a:normAutofit/>
          </a:bodyPr>
          <a:lstStyle/>
          <a:p>
            <a:r>
              <a:rPr lang="en-US" sz="2800" b="1" dirty="0" smtClean="0">
                <a:solidFill>
                  <a:schemeClr val="accent2">
                    <a:lumMod val="50000"/>
                  </a:schemeClr>
                </a:solidFill>
              </a:rPr>
              <a:t>Read the text again. Choose the best summary</a:t>
            </a:r>
            <a:endParaRPr lang="en-US" sz="2800" b="1" dirty="0">
              <a:solidFill>
                <a:schemeClr val="accent2">
                  <a:lumMod val="50000"/>
                </a:schemeClr>
              </a:solidFill>
            </a:endParaRPr>
          </a:p>
        </p:txBody>
      </p:sp>
      <p:sp>
        <p:nvSpPr>
          <p:cNvPr id="3" name="Content Placeholder 2"/>
          <p:cNvSpPr>
            <a:spLocks noGrp="1"/>
          </p:cNvSpPr>
          <p:nvPr>
            <p:ph idx="1"/>
          </p:nvPr>
        </p:nvSpPr>
        <p:spPr>
          <a:xfrm>
            <a:off x="381000" y="1189038"/>
            <a:ext cx="8229600" cy="5668962"/>
          </a:xfrm>
        </p:spPr>
        <p:txBody>
          <a:bodyPr>
            <a:normAutofit fontScale="85000" lnSpcReduction="20000"/>
          </a:bodyPr>
          <a:lstStyle/>
          <a:p>
            <a:pPr marL="0" indent="0" algn="just">
              <a:lnSpc>
                <a:spcPct val="120000"/>
              </a:lnSpc>
              <a:buNone/>
            </a:pPr>
            <a:r>
              <a:rPr lang="en-US" sz="3000" b="1" dirty="0" smtClean="0">
                <a:solidFill>
                  <a:schemeClr val="tx2">
                    <a:lumMod val="75000"/>
                  </a:schemeClr>
                </a:solidFill>
              </a:rPr>
              <a:t>A</a:t>
            </a:r>
            <a:r>
              <a:rPr lang="en-US" sz="3400" b="1" dirty="0" smtClean="0">
                <a:solidFill>
                  <a:schemeClr val="tx2">
                    <a:lumMod val="75000"/>
                  </a:schemeClr>
                </a:solidFill>
              </a:rPr>
              <a:t>. Tom </a:t>
            </a:r>
            <a:r>
              <a:rPr lang="en-US" sz="3400" b="1" dirty="0" err="1">
                <a:solidFill>
                  <a:schemeClr val="tx2">
                    <a:lumMod val="75000"/>
                  </a:schemeClr>
                </a:solidFill>
              </a:rPr>
              <a:t>P</a:t>
            </a:r>
            <a:r>
              <a:rPr lang="en-US" sz="3400" b="1" dirty="0" err="1" smtClean="0">
                <a:solidFill>
                  <a:schemeClr val="tx2">
                    <a:lumMod val="75000"/>
                  </a:schemeClr>
                </a:solidFill>
              </a:rPr>
              <a:t>ilston</a:t>
            </a:r>
            <a:r>
              <a:rPr lang="en-US" sz="3400" b="1" dirty="0" smtClean="0">
                <a:solidFill>
                  <a:schemeClr val="tx2">
                    <a:lumMod val="75000"/>
                  </a:schemeClr>
                </a:solidFill>
              </a:rPr>
              <a:t> went to Chicago to photograph Obama. He was waiting for the election results from the radio.</a:t>
            </a:r>
          </a:p>
          <a:p>
            <a:pPr marL="0" indent="0" algn="just">
              <a:lnSpc>
                <a:spcPct val="120000"/>
              </a:lnSpc>
              <a:spcBef>
                <a:spcPts val="0"/>
              </a:spcBef>
              <a:buNone/>
            </a:pPr>
            <a:r>
              <a:rPr lang="en-US" sz="3400" b="1" dirty="0" smtClean="0"/>
              <a:t> </a:t>
            </a:r>
          </a:p>
          <a:p>
            <a:pPr marL="0" indent="0" algn="just">
              <a:lnSpc>
                <a:spcPct val="120000"/>
              </a:lnSpc>
              <a:spcBef>
                <a:spcPts val="0"/>
              </a:spcBef>
              <a:buNone/>
            </a:pPr>
            <a:r>
              <a:rPr lang="en-US" sz="3400" b="1" dirty="0" smtClean="0">
                <a:solidFill>
                  <a:srgbClr val="00B050"/>
                </a:solidFill>
              </a:rPr>
              <a:t>B. Tom </a:t>
            </a:r>
            <a:r>
              <a:rPr lang="en-US" sz="3400" b="1" dirty="0" err="1" smtClean="0">
                <a:solidFill>
                  <a:srgbClr val="00B050"/>
                </a:solidFill>
              </a:rPr>
              <a:t>Pilston</a:t>
            </a:r>
            <a:r>
              <a:rPr lang="en-US" sz="3400" b="1" dirty="0" smtClean="0">
                <a:solidFill>
                  <a:srgbClr val="00B050"/>
                </a:solidFill>
              </a:rPr>
              <a:t> took a</a:t>
            </a:r>
            <a:r>
              <a:rPr lang="vi-VN" sz="3400" b="1" dirty="0" smtClean="0">
                <a:solidFill>
                  <a:srgbClr val="00B050"/>
                </a:solidFill>
              </a:rPr>
              <a:t> </a:t>
            </a:r>
            <a:r>
              <a:rPr lang="en-US" sz="3400" b="1" dirty="0" smtClean="0">
                <a:solidFill>
                  <a:srgbClr val="00B050"/>
                </a:solidFill>
              </a:rPr>
              <a:t>lot of photographs of Obama in Chicago. He </a:t>
            </a:r>
            <a:r>
              <a:rPr lang="vi-VN" sz="3400" b="1" dirty="0" smtClean="0">
                <a:solidFill>
                  <a:srgbClr val="00B050"/>
                </a:solidFill>
                <a:latin typeface="Calibri" pitchFamily="34" charset="0"/>
                <a:cs typeface="Calibri" pitchFamily="34" charset="0"/>
              </a:rPr>
              <a:t>could</a:t>
            </a:r>
            <a:r>
              <a:rPr lang="en-US" sz="3400" b="1" dirty="0" smtClean="0">
                <a:solidFill>
                  <a:srgbClr val="00B050"/>
                </a:solidFill>
              </a:rPr>
              <a:t> see people showing their love to the new president. </a:t>
            </a:r>
          </a:p>
          <a:p>
            <a:pPr marL="0" indent="0" algn="just">
              <a:spcBef>
                <a:spcPts val="0"/>
              </a:spcBef>
              <a:buNone/>
            </a:pPr>
            <a:endParaRPr lang="en-US" sz="2800" dirty="0" smtClean="0"/>
          </a:p>
          <a:p>
            <a:pPr marL="0" indent="0" algn="just">
              <a:lnSpc>
                <a:spcPct val="120000"/>
              </a:lnSpc>
              <a:buNone/>
            </a:pPr>
            <a:r>
              <a:rPr lang="en-US" sz="3100" b="1" dirty="0" smtClean="0">
                <a:solidFill>
                  <a:schemeClr val="accent6">
                    <a:lumMod val="75000"/>
                  </a:schemeClr>
                </a:solidFill>
                <a:latin typeface="+mj-lt"/>
              </a:rPr>
              <a:t>C. </a:t>
            </a:r>
            <a:r>
              <a:rPr lang="en-US" sz="3400" b="1" dirty="0" smtClean="0">
                <a:solidFill>
                  <a:schemeClr val="accent6">
                    <a:lumMod val="75000"/>
                  </a:schemeClr>
                </a:solidFill>
                <a:latin typeface="+mj-lt"/>
              </a:rPr>
              <a:t>Tom </a:t>
            </a:r>
            <a:r>
              <a:rPr lang="en-US" sz="3400" b="1" dirty="0" err="1">
                <a:solidFill>
                  <a:schemeClr val="accent6">
                    <a:lumMod val="75000"/>
                  </a:schemeClr>
                </a:solidFill>
                <a:latin typeface="+mj-lt"/>
              </a:rPr>
              <a:t>Pilston</a:t>
            </a:r>
            <a:r>
              <a:rPr lang="en-US" sz="3400" b="1" dirty="0">
                <a:solidFill>
                  <a:schemeClr val="accent6">
                    <a:lumMod val="75000"/>
                  </a:schemeClr>
                </a:solidFill>
                <a:latin typeface="+mj-lt"/>
              </a:rPr>
              <a:t> </a:t>
            </a:r>
            <a:r>
              <a:rPr lang="en-US" sz="3400" b="1" dirty="0" smtClean="0">
                <a:solidFill>
                  <a:schemeClr val="accent6">
                    <a:lumMod val="75000"/>
                  </a:schemeClr>
                </a:solidFill>
                <a:latin typeface="+mj-lt"/>
              </a:rPr>
              <a:t>couldn’t go inside the center to </a:t>
            </a:r>
            <a:r>
              <a:rPr lang="en-US" sz="3400" b="1" dirty="0">
                <a:solidFill>
                  <a:schemeClr val="accent6">
                    <a:lumMod val="75000"/>
                  </a:schemeClr>
                </a:solidFill>
                <a:latin typeface="+mj-lt"/>
              </a:rPr>
              <a:t>take the </a:t>
            </a:r>
            <a:r>
              <a:rPr lang="en-US" sz="3400" b="1" dirty="0" smtClean="0">
                <a:solidFill>
                  <a:schemeClr val="accent6">
                    <a:lumMod val="75000"/>
                  </a:schemeClr>
                </a:solidFill>
                <a:latin typeface="+mj-lt"/>
              </a:rPr>
              <a:t>photographs </a:t>
            </a:r>
            <a:r>
              <a:rPr lang="en-US" sz="3400" b="1" dirty="0">
                <a:solidFill>
                  <a:schemeClr val="accent6">
                    <a:lumMod val="75000"/>
                  </a:schemeClr>
                </a:solidFill>
                <a:latin typeface="+mj-lt"/>
              </a:rPr>
              <a:t>of </a:t>
            </a:r>
            <a:r>
              <a:rPr lang="en-US" sz="3400" b="1" dirty="0" smtClean="0">
                <a:solidFill>
                  <a:schemeClr val="accent6">
                    <a:lumMod val="75000"/>
                  </a:schemeClr>
                </a:solidFill>
                <a:latin typeface="+mj-lt"/>
              </a:rPr>
              <a:t>Obama and his family</a:t>
            </a:r>
            <a:r>
              <a:rPr lang="en-US" sz="3100" b="1" dirty="0" smtClean="0">
                <a:solidFill>
                  <a:schemeClr val="accent6">
                    <a:lumMod val="75000"/>
                  </a:schemeClr>
                </a:solidFill>
                <a:latin typeface="+mj-lt"/>
              </a:rPr>
              <a:t>. But </a:t>
            </a:r>
            <a:r>
              <a:rPr lang="en-US" sz="3300" b="1" dirty="0" smtClean="0">
                <a:solidFill>
                  <a:schemeClr val="accent6">
                    <a:lumMod val="75000"/>
                  </a:schemeClr>
                </a:solidFill>
                <a:latin typeface="+mj-lt"/>
              </a:rPr>
              <a:t>he</a:t>
            </a:r>
            <a:r>
              <a:rPr lang="en-US" sz="3100" b="1" dirty="0" smtClean="0">
                <a:solidFill>
                  <a:schemeClr val="accent6">
                    <a:lumMod val="75000"/>
                  </a:schemeClr>
                </a:solidFill>
                <a:latin typeface="+mj-lt"/>
              </a:rPr>
              <a:t> </a:t>
            </a:r>
            <a:r>
              <a:rPr lang="vi-VN" sz="3100" b="1" dirty="0" smtClean="0">
                <a:solidFill>
                  <a:schemeClr val="accent6">
                    <a:lumMod val="75000"/>
                  </a:schemeClr>
                </a:solidFill>
                <a:latin typeface="+mj-lt"/>
              </a:rPr>
              <a:t>could</a:t>
            </a:r>
            <a:r>
              <a:rPr lang="en-US" sz="3100" b="1" dirty="0" smtClean="0">
                <a:solidFill>
                  <a:schemeClr val="accent6">
                    <a:lumMod val="75000"/>
                  </a:schemeClr>
                </a:solidFill>
                <a:latin typeface="+mj-lt"/>
              </a:rPr>
              <a:t> </a:t>
            </a:r>
            <a:r>
              <a:rPr lang="en-US" sz="3100" b="1" dirty="0">
                <a:solidFill>
                  <a:schemeClr val="accent6">
                    <a:lumMod val="75000"/>
                  </a:schemeClr>
                </a:solidFill>
                <a:latin typeface="+mj-lt"/>
              </a:rPr>
              <a:t>see</a:t>
            </a:r>
            <a:r>
              <a:rPr lang="en-US" sz="3400" b="1" dirty="0">
                <a:solidFill>
                  <a:schemeClr val="accent6">
                    <a:lumMod val="75000"/>
                  </a:schemeClr>
                </a:solidFill>
                <a:latin typeface="+mj-lt"/>
              </a:rPr>
              <a:t> people </a:t>
            </a:r>
            <a:r>
              <a:rPr lang="en-US" sz="3400" b="1" dirty="0" smtClean="0">
                <a:solidFill>
                  <a:schemeClr val="accent6">
                    <a:lumMod val="75000"/>
                  </a:schemeClr>
                </a:solidFill>
                <a:latin typeface="+mj-lt"/>
              </a:rPr>
              <a:t>outside with different</a:t>
            </a:r>
            <a:r>
              <a:rPr lang="vi-VN" sz="3400" b="1" dirty="0" smtClean="0">
                <a:solidFill>
                  <a:schemeClr val="accent6">
                    <a:lumMod val="75000"/>
                  </a:schemeClr>
                </a:solidFill>
                <a:latin typeface="+mj-lt"/>
              </a:rPr>
              <a:t> </a:t>
            </a:r>
            <a:r>
              <a:rPr lang="en-US" sz="3400" b="1" dirty="0" smtClean="0">
                <a:solidFill>
                  <a:schemeClr val="accent6">
                    <a:lumMod val="75000"/>
                  </a:schemeClr>
                </a:solidFill>
                <a:latin typeface="+mj-lt"/>
              </a:rPr>
              <a:t>feelings </a:t>
            </a:r>
            <a:r>
              <a:rPr lang="en-US" sz="3400" b="1" dirty="0">
                <a:solidFill>
                  <a:schemeClr val="accent6">
                    <a:lumMod val="75000"/>
                  </a:schemeClr>
                </a:solidFill>
                <a:latin typeface="+mj-lt"/>
              </a:rPr>
              <a:t>listening to the election results. </a:t>
            </a:r>
          </a:p>
          <a:p>
            <a:pPr marL="0" indent="0">
              <a:buNone/>
            </a:pPr>
            <a:endParaRPr lang="en-US" sz="30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07" y="0"/>
            <a:ext cx="13716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itle 1"/>
          <p:cNvSpPr txBox="1">
            <a:spLocks/>
          </p:cNvSpPr>
          <p:nvPr/>
        </p:nvSpPr>
        <p:spPr>
          <a:xfrm>
            <a:off x="381000" y="4648200"/>
            <a:ext cx="8305800" cy="1828800"/>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lnSpc>
                <a:spcPct val="120000"/>
              </a:lnSpc>
            </a:pPr>
            <a:r>
              <a:rPr lang="en-US" sz="2600" b="1" dirty="0" smtClean="0">
                <a:solidFill>
                  <a:srgbClr val="FF0000"/>
                </a:solidFill>
              </a:rPr>
              <a:t>C.</a:t>
            </a:r>
            <a:r>
              <a:rPr lang="en-US" sz="2600" dirty="0" smtClean="0">
                <a:solidFill>
                  <a:srgbClr val="FF0000"/>
                </a:solidFill>
              </a:rPr>
              <a:t> </a:t>
            </a:r>
            <a:r>
              <a:rPr lang="en-US" sz="2600" b="1" dirty="0">
                <a:solidFill>
                  <a:srgbClr val="C00000"/>
                </a:solidFill>
              </a:rPr>
              <a:t>Tom </a:t>
            </a:r>
            <a:r>
              <a:rPr lang="en-US" sz="2600" b="1" dirty="0" err="1">
                <a:solidFill>
                  <a:srgbClr val="C00000"/>
                </a:solidFill>
              </a:rPr>
              <a:t>Pilston</a:t>
            </a:r>
            <a:r>
              <a:rPr lang="en-US" sz="2600" b="1" dirty="0">
                <a:solidFill>
                  <a:srgbClr val="C00000"/>
                </a:solidFill>
              </a:rPr>
              <a:t> couldn’t go inside the center to take the photographs of Obama and his family. But he </a:t>
            </a:r>
            <a:r>
              <a:rPr lang="vi-VN" sz="2600" b="1" dirty="0">
                <a:solidFill>
                  <a:srgbClr val="C00000"/>
                </a:solidFill>
              </a:rPr>
              <a:t>could</a:t>
            </a:r>
            <a:r>
              <a:rPr lang="en-US" sz="2600" b="1" dirty="0">
                <a:solidFill>
                  <a:srgbClr val="C00000"/>
                </a:solidFill>
              </a:rPr>
              <a:t> see people outside with different</a:t>
            </a:r>
            <a:r>
              <a:rPr lang="vi-VN" sz="2600" b="1" dirty="0">
                <a:solidFill>
                  <a:srgbClr val="C00000"/>
                </a:solidFill>
              </a:rPr>
              <a:t> </a:t>
            </a:r>
            <a:r>
              <a:rPr lang="en-US" sz="2600" b="1" dirty="0">
                <a:solidFill>
                  <a:srgbClr val="C00000"/>
                </a:solidFill>
              </a:rPr>
              <a:t>feelings listening to the election results. </a:t>
            </a:r>
          </a:p>
        </p:txBody>
      </p:sp>
    </p:spTree>
    <p:extLst>
      <p:ext uri="{BB962C8B-B14F-4D97-AF65-F5344CB8AC3E}">
        <p14:creationId xmlns:p14="http://schemas.microsoft.com/office/powerpoint/2010/main" val="516243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2742</TotalTime>
  <Words>1912</Words>
  <Application>Microsoft Office PowerPoint</Application>
  <PresentationFormat>On-screen Show (4:3)</PresentationFormat>
  <Paragraphs>312</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Times New Roman</vt:lpstr>
      <vt:lpstr>Wingdings</vt:lpstr>
      <vt:lpstr>Office Theme</vt:lpstr>
      <vt:lpstr>PowerPoint Presentation</vt:lpstr>
      <vt:lpstr>PowerPoint Presentation</vt:lpstr>
      <vt:lpstr>Task 1: Reorder the paragraphs to make a complete text</vt:lpstr>
      <vt:lpstr>Task 1: Reorder the paragraphs to make a complete text</vt:lpstr>
      <vt:lpstr>vocabulary</vt:lpstr>
      <vt:lpstr>vocabulary</vt:lpstr>
      <vt:lpstr>vocabulary</vt:lpstr>
      <vt:lpstr>PowerPoint Presentation</vt:lpstr>
      <vt:lpstr>vocabulary</vt:lpstr>
      <vt:lpstr>vocabulary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What’s happening?</vt:lpstr>
      <vt:lpstr>When I took this photo, everybody was looking at the TV screens.</vt:lpstr>
      <vt:lpstr>GRAMMAR</vt:lpstr>
      <vt:lpstr>PowerPoint Presentation</vt:lpstr>
      <vt:lpstr>Past Continuous </vt:lpstr>
      <vt:lpstr>GRAMMAR</vt:lpstr>
      <vt:lpstr>Past Continuous </vt:lpstr>
      <vt:lpstr>Grammar Practice</vt:lpstr>
      <vt:lpstr>Grammar Practice</vt:lpstr>
      <vt:lpstr>Grammar Practice</vt:lpstr>
      <vt:lpstr>Grammar Practice</vt:lpstr>
      <vt:lpstr>Read the text again and answer the questions:</vt:lpstr>
      <vt:lpstr>PowerPoint Presentation</vt:lpstr>
      <vt:lpstr>vocabulary</vt:lpstr>
      <vt:lpstr>vocabulary</vt:lpstr>
      <vt:lpstr>PowerPoint Presentation</vt:lpstr>
      <vt:lpstr>vocabulary</vt:lpstr>
      <vt:lpstr>vocabulary</vt:lpstr>
      <vt:lpstr>Read the text again. Choose the best summary</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dc:creator>
  <cp:lastModifiedBy>Microsoft</cp:lastModifiedBy>
  <cp:revision>205</cp:revision>
  <dcterms:created xsi:type="dcterms:W3CDTF">2017-04-19T18:18:38Z</dcterms:created>
  <dcterms:modified xsi:type="dcterms:W3CDTF">2018-04-18T16:43:03Z</dcterms:modified>
</cp:coreProperties>
</file>